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344" r:id="rId3"/>
    <p:sldId id="257" r:id="rId4"/>
    <p:sldId id="272" r:id="rId5"/>
    <p:sldId id="270" r:id="rId6"/>
    <p:sldId id="273" r:id="rId7"/>
    <p:sldId id="274" r:id="rId8"/>
    <p:sldId id="271" r:id="rId9"/>
    <p:sldId id="269" r:id="rId10"/>
    <p:sldId id="268" r:id="rId11"/>
    <p:sldId id="259" r:id="rId12"/>
    <p:sldId id="267" r:id="rId13"/>
    <p:sldId id="292" r:id="rId14"/>
    <p:sldId id="261" r:id="rId15"/>
    <p:sldId id="262" r:id="rId16"/>
    <p:sldId id="260" r:id="rId17"/>
    <p:sldId id="263" r:id="rId18"/>
    <p:sldId id="264" r:id="rId19"/>
    <p:sldId id="265" r:id="rId20"/>
    <p:sldId id="266" r:id="rId21"/>
    <p:sldId id="293" r:id="rId22"/>
    <p:sldId id="294" r:id="rId23"/>
    <p:sldId id="296" r:id="rId24"/>
    <p:sldId id="304" r:id="rId25"/>
    <p:sldId id="297" r:id="rId26"/>
    <p:sldId id="298" r:id="rId27"/>
    <p:sldId id="299" r:id="rId28"/>
    <p:sldId id="300" r:id="rId29"/>
    <p:sldId id="301" r:id="rId30"/>
    <p:sldId id="302" r:id="rId31"/>
    <p:sldId id="316" r:id="rId32"/>
    <p:sldId id="317" r:id="rId33"/>
    <p:sldId id="275" r:id="rId34"/>
    <p:sldId id="276" r:id="rId35"/>
    <p:sldId id="277" r:id="rId36"/>
    <p:sldId id="278" r:id="rId37"/>
    <p:sldId id="279" r:id="rId38"/>
    <p:sldId id="280" r:id="rId39"/>
    <p:sldId id="281" r:id="rId40"/>
    <p:sldId id="282" r:id="rId41"/>
    <p:sldId id="283" r:id="rId42"/>
    <p:sldId id="284" r:id="rId43"/>
    <p:sldId id="286" r:id="rId44"/>
    <p:sldId id="287" r:id="rId45"/>
    <p:sldId id="288" r:id="rId46"/>
    <p:sldId id="289" r:id="rId47"/>
    <p:sldId id="290" r:id="rId48"/>
    <p:sldId id="291" r:id="rId49"/>
    <p:sldId id="305" r:id="rId50"/>
    <p:sldId id="309" r:id="rId51"/>
    <p:sldId id="310" r:id="rId52"/>
    <p:sldId id="306" r:id="rId53"/>
    <p:sldId id="307" r:id="rId54"/>
    <p:sldId id="311" r:id="rId55"/>
    <p:sldId id="308" r:id="rId56"/>
    <p:sldId id="312" r:id="rId57"/>
    <p:sldId id="313" r:id="rId58"/>
    <p:sldId id="314" r:id="rId59"/>
    <p:sldId id="315" r:id="rId60"/>
    <p:sldId id="335" r:id="rId61"/>
    <p:sldId id="319" r:id="rId62"/>
    <p:sldId id="318" r:id="rId63"/>
    <p:sldId id="324" r:id="rId64"/>
    <p:sldId id="320" r:id="rId65"/>
    <p:sldId id="321" r:id="rId66"/>
    <p:sldId id="325" r:id="rId67"/>
    <p:sldId id="328" r:id="rId68"/>
    <p:sldId id="329" r:id="rId69"/>
    <p:sldId id="330" r:id="rId70"/>
    <p:sldId id="331" r:id="rId71"/>
    <p:sldId id="332" r:id="rId72"/>
    <p:sldId id="333" r:id="rId73"/>
    <p:sldId id="322" r:id="rId74"/>
    <p:sldId id="327" r:id="rId75"/>
    <p:sldId id="323" r:id="rId76"/>
    <p:sldId id="334" r:id="rId77"/>
    <p:sldId id="337" r:id="rId78"/>
    <p:sldId id="336" r:id="rId79"/>
    <p:sldId id="340" r:id="rId80"/>
    <p:sldId id="338" r:id="rId81"/>
    <p:sldId id="341" r:id="rId82"/>
    <p:sldId id="339" r:id="rId83"/>
    <p:sldId id="342" r:id="rId84"/>
    <p:sldId id="285"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0FC5B-2E44-44A1-BE40-7E611264D616}" type="datetimeFigureOut">
              <a:rPr lang="en-US" smtClean="0"/>
              <a:pPr/>
              <a:t>29/07/2024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26D67-1796-4B08-B603-FDA706C4BBAF}" type="slidenum">
              <a:rPr lang="en-US" smtClean="0"/>
              <a:pPr/>
              <a:t>‹#›</a:t>
            </a:fld>
            <a:endParaRPr lang="en-US"/>
          </a:p>
        </p:txBody>
      </p:sp>
    </p:spTree>
    <p:extLst>
      <p:ext uri="{BB962C8B-B14F-4D97-AF65-F5344CB8AC3E}">
        <p14:creationId xmlns:p14="http://schemas.microsoft.com/office/powerpoint/2010/main" xmlns="" val="1359845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726D67-1796-4B08-B603-FDA706C4BBAF}" type="slidenum">
              <a:rPr lang="en-US" smtClean="0"/>
              <a:pPr/>
              <a:t>79</a:t>
            </a:fld>
            <a:endParaRPr lang="en-US"/>
          </a:p>
        </p:txBody>
      </p:sp>
    </p:spTree>
    <p:extLst>
      <p:ext uri="{BB962C8B-B14F-4D97-AF65-F5344CB8AC3E}">
        <p14:creationId xmlns:p14="http://schemas.microsoft.com/office/powerpoint/2010/main" xmlns="" val="314896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367153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3459206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xmlns="" val="2494038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2682951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2333693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633729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341531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73740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2406520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298844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3069060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195164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5642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1632367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1680633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C26B54-DA86-4A67-B283-B05C1E009511}" type="datetimeFigureOut">
              <a:rPr lang="en-US" smtClean="0"/>
              <a:pPr/>
              <a:t>29/07/2024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3768319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C26B54-DA86-4A67-B283-B05C1E009511}" type="datetimeFigureOut">
              <a:rPr lang="en-US" smtClean="0"/>
              <a:pPr/>
              <a:t>29/07/2024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14E4836-0644-4A25-960A-7BD6C9D28B74}" type="slidenum">
              <a:rPr lang="en-US" smtClean="0"/>
              <a:pPr/>
              <a:t>‹#›</a:t>
            </a:fld>
            <a:endParaRPr lang="en-US"/>
          </a:p>
        </p:txBody>
      </p:sp>
    </p:spTree>
    <p:extLst>
      <p:ext uri="{BB962C8B-B14F-4D97-AF65-F5344CB8AC3E}">
        <p14:creationId xmlns:p14="http://schemas.microsoft.com/office/powerpoint/2010/main" xmlns="" val="603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implilearn.com/professional-certificate-digital-marketing?source=GhPreviewCoursepages"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simplilearn.com/employee-training-rewards-that-actually-improve-learning-article"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simplilearn.com/what-is-productivity-and-how-to-define-and-measure-it-articl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geeksforgeeks.org/14-principles-of-management-by-henri-fayol/" TargetMode="External"/><Relationship Id="rId2" Type="http://schemas.openxmlformats.org/officeDocument/2006/relationships/hyperlink" Target="https://www.simplilearn.com/principles-of-management-by-henri-fayol-article" TargetMode="External"/><Relationship Id="rId1" Type="http://schemas.openxmlformats.org/officeDocument/2006/relationships/slideLayout" Target="../slideLayouts/slideLayout2.xml"/><Relationship Id="rId5" Type="http://schemas.openxmlformats.org/officeDocument/2006/relationships/hyperlink" Target="https://www.slideshare.net/pgp4149/elton-mayo-ppt" TargetMode="External"/><Relationship Id="rId4" Type="http://schemas.openxmlformats.org/officeDocument/2006/relationships/hyperlink" Target="https://theinvestorsbook.com/scientific-management.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37336B-A666-45BC-E50A-E13074E9C330}"/>
              </a:ext>
            </a:extLst>
          </p:cNvPr>
          <p:cNvSpPr>
            <a:spLocks noGrp="1"/>
          </p:cNvSpPr>
          <p:nvPr>
            <p:ph type="ctrTitle"/>
          </p:nvPr>
        </p:nvSpPr>
        <p:spPr>
          <a:xfrm>
            <a:off x="1524000" y="1122362"/>
            <a:ext cx="9144000" cy="3282489"/>
          </a:xfrm>
        </p:spPr>
        <p:txBody>
          <a:bodyPr>
            <a:normAutofit fontScale="90000"/>
          </a:bodyPr>
          <a:lstStyle/>
          <a:p>
            <a:pPr algn="ctr"/>
            <a:r>
              <a:rPr lang="en-US" sz="7200" dirty="0">
                <a:solidFill>
                  <a:srgbClr val="0070C0"/>
                </a:solidFill>
                <a:latin typeface="Arial Black" panose="020B0A04020102020204" pitchFamily="34" charset="0"/>
                <a:cs typeface="Times New Roman" pitchFamily="18" charset="0"/>
              </a:rPr>
              <a:t>MANAGEMENT</a:t>
            </a:r>
            <a:br>
              <a:rPr lang="en-US" sz="7200" dirty="0">
                <a:solidFill>
                  <a:srgbClr val="0070C0"/>
                </a:solidFill>
                <a:latin typeface="Arial Black" panose="020B0A04020102020204" pitchFamily="34" charset="0"/>
                <a:cs typeface="Times New Roman" pitchFamily="18" charset="0"/>
              </a:rPr>
            </a:br>
            <a:r>
              <a:rPr lang="en-US" sz="7200" dirty="0">
                <a:solidFill>
                  <a:srgbClr val="0070C0"/>
                </a:solidFill>
                <a:latin typeface="Arial Black" panose="020B0A04020102020204" pitchFamily="34" charset="0"/>
                <a:cs typeface="Times New Roman" pitchFamily="18" charset="0"/>
              </a:rPr>
              <a:t> </a:t>
            </a:r>
            <a:r>
              <a:rPr lang="en-US" sz="7200" dirty="0" smtClean="0">
                <a:solidFill>
                  <a:srgbClr val="0070C0"/>
                </a:solidFill>
                <a:latin typeface="Arial Black" panose="020B0A04020102020204" pitchFamily="34" charset="0"/>
                <a:cs typeface="Times New Roman" pitchFamily="18" charset="0"/>
              </a:rPr>
              <a:t>SCIENCE FOR ENGINEERS</a:t>
            </a:r>
            <a:endParaRPr lang="en-US" sz="7200"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xmlns="" val="2804196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3D898D8-AA44-A779-9115-403A4120B9AC}"/>
              </a:ext>
            </a:extLst>
          </p:cNvPr>
          <p:cNvSpPr>
            <a:spLocks noGrp="1"/>
          </p:cNvSpPr>
          <p:nvPr>
            <p:ph idx="1"/>
          </p:nvPr>
        </p:nvSpPr>
        <p:spPr>
          <a:xfrm>
            <a:off x="534458" y="541339"/>
            <a:ext cx="10276417" cy="5897561"/>
          </a:xfrm>
        </p:spPr>
        <p:txBody>
          <a:bodyPr>
            <a:noAutofit/>
          </a:bodyPr>
          <a:lstStyle/>
          <a:p>
            <a:pPr marL="0" indent="0" algn="just" fontAlgn="base">
              <a:buNone/>
            </a:pPr>
            <a:r>
              <a:rPr lang="en-US" sz="2400" i="0" dirty="0">
                <a:solidFill>
                  <a:srgbClr val="273239"/>
                </a:solidFill>
                <a:effectLst/>
                <a:latin typeface="Times New Roman" panose="02020603050405020304" pitchFamily="18" charset="0"/>
                <a:cs typeface="Times New Roman" panose="02020603050405020304" pitchFamily="18" charset="0"/>
              </a:rPr>
              <a:t>         Management is the process of planning, </a:t>
            </a:r>
            <a:r>
              <a:rPr lang="en-US" sz="2400" i="0" dirty="0" err="1">
                <a:solidFill>
                  <a:srgbClr val="273239"/>
                </a:solidFill>
                <a:effectLst/>
                <a:latin typeface="Times New Roman" panose="02020603050405020304" pitchFamily="18" charset="0"/>
                <a:cs typeface="Times New Roman" panose="02020603050405020304" pitchFamily="18" charset="0"/>
              </a:rPr>
              <a:t>organising</a:t>
            </a:r>
            <a:r>
              <a:rPr lang="en-US" sz="2400" i="0" dirty="0">
                <a:solidFill>
                  <a:srgbClr val="273239"/>
                </a:solidFill>
                <a:effectLst/>
                <a:latin typeface="Times New Roman" panose="02020603050405020304" pitchFamily="18" charset="0"/>
                <a:cs typeface="Times New Roman" panose="02020603050405020304" pitchFamily="18" charset="0"/>
              </a:rPr>
              <a:t>, staffing, directing, and controlling the available resources effectively and efficiently for achieving the goals of the </a:t>
            </a:r>
            <a:r>
              <a:rPr lang="en-US" sz="2400" i="0" dirty="0" err="1">
                <a:solidFill>
                  <a:srgbClr val="273239"/>
                </a:solidFill>
                <a:effectLst/>
                <a:latin typeface="Times New Roman" panose="02020603050405020304" pitchFamily="18" charset="0"/>
                <a:cs typeface="Times New Roman" panose="02020603050405020304" pitchFamily="18" charset="0"/>
              </a:rPr>
              <a:t>organisation</a:t>
            </a:r>
            <a:r>
              <a:rPr lang="en-US" sz="2400" i="0" dirty="0">
                <a:solidFill>
                  <a:srgbClr val="273239"/>
                </a:solidFill>
                <a:effectLst/>
                <a:latin typeface="Times New Roman" panose="02020603050405020304" pitchFamily="18" charset="0"/>
                <a:cs typeface="Times New Roman" panose="02020603050405020304" pitchFamily="18" charset="0"/>
              </a:rPr>
              <a:t>. These interrelated elements of the management process are called functions of management. </a:t>
            </a:r>
          </a:p>
          <a:p>
            <a:pPr algn="just" fontAlgn="base">
              <a:buFont typeface="Wingdings" panose="05000000000000000000" pitchFamily="2" charset="2"/>
              <a:buChar char="v"/>
            </a:pPr>
            <a:r>
              <a:rPr lang="en-US" sz="2400" i="0" dirty="0">
                <a:solidFill>
                  <a:srgbClr val="273239"/>
                </a:solidFill>
                <a:effectLst/>
                <a:latin typeface="Times New Roman" panose="02020603050405020304" pitchFamily="18" charset="0"/>
                <a:cs typeface="Times New Roman" panose="02020603050405020304" pitchFamily="18" charset="0"/>
              </a:rPr>
              <a:t>Functions of management are differentiated into two parts </a:t>
            </a:r>
            <a:r>
              <a:rPr lang="en-US" sz="2400" b="1" i="0" dirty="0">
                <a:solidFill>
                  <a:srgbClr val="FF0000"/>
                </a:solidFill>
                <a:effectLst/>
                <a:latin typeface="Times New Roman" panose="02020603050405020304" pitchFamily="18" charset="0"/>
                <a:cs typeface="Times New Roman" panose="02020603050405020304" pitchFamily="18" charset="0"/>
              </a:rPr>
              <a:t>managerial function </a:t>
            </a:r>
            <a:r>
              <a:rPr lang="en-US" sz="2400" i="0" dirty="0">
                <a:solidFill>
                  <a:srgbClr val="273239"/>
                </a:solidFill>
                <a:effectLst/>
                <a:latin typeface="Times New Roman" panose="02020603050405020304" pitchFamily="18" charset="0"/>
                <a:cs typeface="Times New Roman" panose="02020603050405020304" pitchFamily="18" charset="0"/>
              </a:rPr>
              <a:t>(i.e., planning, </a:t>
            </a:r>
            <a:r>
              <a:rPr lang="en-US" sz="2400" i="0" dirty="0" err="1">
                <a:solidFill>
                  <a:srgbClr val="273239"/>
                </a:solidFill>
                <a:effectLst/>
                <a:latin typeface="Times New Roman" panose="02020603050405020304" pitchFamily="18" charset="0"/>
                <a:cs typeface="Times New Roman" panose="02020603050405020304" pitchFamily="18" charset="0"/>
              </a:rPr>
              <a:t>organising</a:t>
            </a:r>
            <a:r>
              <a:rPr lang="en-US" sz="2400" i="0" dirty="0">
                <a:solidFill>
                  <a:srgbClr val="273239"/>
                </a:solidFill>
                <a:effectLst/>
                <a:latin typeface="Times New Roman" panose="02020603050405020304" pitchFamily="18" charset="0"/>
                <a:cs typeface="Times New Roman" panose="02020603050405020304" pitchFamily="18" charset="0"/>
              </a:rPr>
              <a:t>, staffing, directing, and controlling ) and </a:t>
            </a:r>
            <a:r>
              <a:rPr lang="en-US" sz="2400" b="1" i="0" dirty="0">
                <a:solidFill>
                  <a:srgbClr val="FF0000"/>
                </a:solidFill>
                <a:effectLst/>
                <a:latin typeface="Times New Roman" panose="02020603050405020304" pitchFamily="18" charset="0"/>
                <a:cs typeface="Times New Roman" panose="02020603050405020304" pitchFamily="18" charset="0"/>
              </a:rPr>
              <a:t>operative function </a:t>
            </a:r>
            <a:r>
              <a:rPr lang="en-US" sz="2400" i="0" dirty="0">
                <a:solidFill>
                  <a:srgbClr val="273239"/>
                </a:solidFill>
                <a:effectLst/>
                <a:latin typeface="Times New Roman" panose="02020603050405020304" pitchFamily="18" charset="0"/>
                <a:cs typeface="Times New Roman" panose="02020603050405020304" pitchFamily="18" charset="0"/>
              </a:rPr>
              <a:t>(i.e., production, marketing, purchasing, financing, and personnel).</a:t>
            </a:r>
          </a:p>
          <a:p>
            <a:pPr algn="just" fontAlgn="base">
              <a:buFont typeface="Wingdings" panose="05000000000000000000" pitchFamily="2" charset="2"/>
              <a:buChar char="v"/>
            </a:pPr>
            <a:r>
              <a:rPr lang="en-US" sz="2400" i="0" dirty="0">
                <a:solidFill>
                  <a:srgbClr val="273239"/>
                </a:solidFill>
                <a:effectLst/>
                <a:latin typeface="Times New Roman" panose="02020603050405020304" pitchFamily="18" charset="0"/>
                <a:cs typeface="Times New Roman" panose="02020603050405020304" pitchFamily="18" charset="0"/>
              </a:rPr>
              <a:t> Managerial functions are common to all enterprises because it does not vary from one </a:t>
            </a:r>
            <a:r>
              <a:rPr lang="en-US" sz="2400" i="0" dirty="0" err="1">
                <a:solidFill>
                  <a:srgbClr val="273239"/>
                </a:solidFill>
                <a:effectLst/>
                <a:latin typeface="Times New Roman" panose="02020603050405020304" pitchFamily="18" charset="0"/>
                <a:cs typeface="Times New Roman" panose="02020603050405020304" pitchFamily="18" charset="0"/>
              </a:rPr>
              <a:t>organisation</a:t>
            </a:r>
            <a:r>
              <a:rPr lang="en-US" sz="2400" i="0" dirty="0">
                <a:solidFill>
                  <a:srgbClr val="273239"/>
                </a:solidFill>
                <a:effectLst/>
                <a:latin typeface="Times New Roman" panose="02020603050405020304" pitchFamily="18" charset="0"/>
                <a:cs typeface="Times New Roman" panose="02020603050405020304" pitchFamily="18" charset="0"/>
              </a:rPr>
              <a:t> to another. For example, planning is common in all </a:t>
            </a:r>
            <a:r>
              <a:rPr lang="en-US" sz="2400" i="0" dirty="0" err="1">
                <a:solidFill>
                  <a:srgbClr val="273239"/>
                </a:solidFill>
                <a:effectLst/>
                <a:latin typeface="Times New Roman" panose="02020603050405020304" pitchFamily="18" charset="0"/>
                <a:cs typeface="Times New Roman" panose="02020603050405020304" pitchFamily="18" charset="0"/>
              </a:rPr>
              <a:t>organisations</a:t>
            </a:r>
            <a:r>
              <a:rPr lang="en-US" sz="2400" i="0" dirty="0">
                <a:solidFill>
                  <a:srgbClr val="273239"/>
                </a:solidFill>
                <a:effectLst/>
                <a:latin typeface="Times New Roman" panose="02020603050405020304" pitchFamily="18" charset="0"/>
                <a:cs typeface="Times New Roman" panose="02020603050405020304" pitchFamily="18" charset="0"/>
              </a:rPr>
              <a:t>. </a:t>
            </a:r>
          </a:p>
          <a:p>
            <a:pPr algn="just" fontAlgn="base">
              <a:buFont typeface="Wingdings" panose="05000000000000000000" pitchFamily="2" charset="2"/>
              <a:buChar char="v"/>
            </a:pPr>
            <a:r>
              <a:rPr lang="en-US" sz="2400" i="0" dirty="0">
                <a:solidFill>
                  <a:srgbClr val="273239"/>
                </a:solidFill>
                <a:effectLst/>
                <a:latin typeface="Times New Roman" panose="02020603050405020304" pitchFamily="18" charset="0"/>
                <a:cs typeface="Times New Roman" panose="02020603050405020304" pitchFamily="18" charset="0"/>
              </a:rPr>
              <a:t>Whereas operative functions are not common, and they differ from one </a:t>
            </a:r>
            <a:r>
              <a:rPr lang="en-US" sz="2400" i="0" dirty="0" err="1">
                <a:solidFill>
                  <a:srgbClr val="273239"/>
                </a:solidFill>
                <a:effectLst/>
                <a:latin typeface="Times New Roman" panose="02020603050405020304" pitchFamily="18" charset="0"/>
                <a:cs typeface="Times New Roman" panose="02020603050405020304" pitchFamily="18" charset="0"/>
              </a:rPr>
              <a:t>organisation</a:t>
            </a:r>
            <a:r>
              <a:rPr lang="en-US" sz="2400" i="0" dirty="0">
                <a:solidFill>
                  <a:srgbClr val="273239"/>
                </a:solidFill>
                <a:effectLst/>
                <a:latin typeface="Times New Roman" panose="02020603050405020304" pitchFamily="18" charset="0"/>
                <a:cs typeface="Times New Roman" panose="02020603050405020304" pitchFamily="18" charset="0"/>
              </a:rPr>
              <a:t> to another. For </a:t>
            </a:r>
            <a:r>
              <a:rPr lang="en-US" sz="2400" b="1" i="0" dirty="0">
                <a:solidFill>
                  <a:srgbClr val="FF0000"/>
                </a:solidFill>
                <a:effectLst/>
                <a:latin typeface="Times New Roman" panose="02020603050405020304" pitchFamily="18" charset="0"/>
                <a:cs typeface="Times New Roman" panose="02020603050405020304" pitchFamily="18" charset="0"/>
              </a:rPr>
              <a:t>example</a:t>
            </a:r>
            <a:r>
              <a:rPr lang="en-US" sz="2400" i="0" dirty="0">
                <a:solidFill>
                  <a:srgbClr val="273239"/>
                </a:solidFill>
                <a:effectLst/>
                <a:latin typeface="Times New Roman" panose="02020603050405020304" pitchFamily="18" charset="0"/>
                <a:cs typeface="Times New Roman" panose="02020603050405020304" pitchFamily="18" charset="0"/>
              </a:rPr>
              <a:t>, production is not performed in a retail store. </a:t>
            </a: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40740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82" name="Group 2054">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056" name="Straight Connector 2055">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8"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59"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0" name="Isosceles Triangle 2059">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1"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2"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3"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4" name="Isosceles Triangle 2063">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5" name="Isosceles Triangle 2064">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4" name="Content Placeholder 3">
            <a:extLst>
              <a:ext uri="{FF2B5EF4-FFF2-40B4-BE49-F238E27FC236}">
                <a16:creationId xmlns:a16="http://schemas.microsoft.com/office/drawing/2014/main" xmlns="" id="{0C25FCAA-5F68-F284-34B5-62D7B8270FAC}"/>
              </a:ext>
            </a:extLst>
          </p:cNvPr>
          <p:cNvSpPr>
            <a:spLocks noGrp="1"/>
          </p:cNvSpPr>
          <p:nvPr>
            <p:ph idx="1"/>
          </p:nvPr>
        </p:nvSpPr>
        <p:spPr>
          <a:xfrm>
            <a:off x="677334" y="1935429"/>
            <a:ext cx="8596668" cy="4105933"/>
          </a:xfrm>
        </p:spPr>
        <p:txBody>
          <a:bodyPr>
            <a:normAutofit lnSpcReduction="10000"/>
          </a:bodyPr>
          <a:lstStyle/>
          <a:p>
            <a:pPr algn="just" fontAlgn="base"/>
            <a:r>
              <a:rPr lang="en-US" sz="2400" b="1" i="0" u="sng" dirty="0">
                <a:solidFill>
                  <a:srgbClr val="FF0000"/>
                </a:solidFill>
                <a:effectLst/>
                <a:latin typeface="Times New Roman" panose="02020603050405020304" pitchFamily="18" charset="0"/>
                <a:cs typeface="Times New Roman" panose="02020603050405020304" pitchFamily="18" charset="0"/>
              </a:rPr>
              <a:t>Koontz and O’Donnell </a:t>
            </a:r>
            <a:r>
              <a:rPr lang="en-US" sz="2400" b="1" i="0" dirty="0">
                <a:solidFill>
                  <a:srgbClr val="273239"/>
                </a:solidFill>
                <a:effectLst/>
                <a:latin typeface="Times New Roman" panose="02020603050405020304" pitchFamily="18" charset="0"/>
                <a:cs typeface="Times New Roman" panose="02020603050405020304" pitchFamily="18" charset="0"/>
              </a:rPr>
              <a:t>have given a very convenient classification of management functions that are generally accepted they are:</a:t>
            </a:r>
          </a:p>
          <a:p>
            <a:pPr algn="just"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Planning</a:t>
            </a:r>
          </a:p>
          <a:p>
            <a:pPr algn="just" fontAlgn="base">
              <a:buFont typeface="Arial" panose="020B0604020202020204" pitchFamily="34" charset="0"/>
              <a:buChar char="•"/>
            </a:pPr>
            <a:r>
              <a:rPr lang="en-US" sz="2400" b="1" i="0" dirty="0" err="1">
                <a:solidFill>
                  <a:srgbClr val="273239"/>
                </a:solidFill>
                <a:effectLst/>
                <a:latin typeface="Times New Roman" panose="02020603050405020304" pitchFamily="18" charset="0"/>
                <a:cs typeface="Times New Roman" panose="02020603050405020304" pitchFamily="18" charset="0"/>
              </a:rPr>
              <a:t>Organising</a:t>
            </a:r>
            <a:endParaRPr lang="en-US" sz="2400" b="1"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Staffing</a:t>
            </a:r>
          </a:p>
          <a:p>
            <a:pPr algn="just"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Directing</a:t>
            </a:r>
          </a:p>
          <a:p>
            <a:pPr algn="just"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Coordinating</a:t>
            </a:r>
          </a:p>
          <a:p>
            <a:pPr algn="just" fontAlgn="base">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Controlling</a:t>
            </a:r>
          </a:p>
          <a:p>
            <a:endParaRPr lang="en-US" dirty="0"/>
          </a:p>
        </p:txBody>
      </p:sp>
      <p:sp>
        <p:nvSpPr>
          <p:cNvPr id="5" name="Title 1">
            <a:extLst>
              <a:ext uri="{FF2B5EF4-FFF2-40B4-BE49-F238E27FC236}">
                <a16:creationId xmlns:a16="http://schemas.microsoft.com/office/drawing/2014/main" xmlns="" id="{F490E37A-83D9-C2C7-2C54-B3D12799357D}"/>
              </a:ext>
            </a:extLst>
          </p:cNvPr>
          <p:cNvSpPr>
            <a:spLocks noGrp="1"/>
          </p:cNvSpPr>
          <p:nvPr>
            <p:ph type="title"/>
          </p:nvPr>
        </p:nvSpPr>
        <p:spPr>
          <a:xfrm>
            <a:off x="1288026" y="523083"/>
            <a:ext cx="7985976" cy="1320800"/>
          </a:xfrm>
        </p:spPr>
        <p:txBody>
          <a:bodyPr>
            <a:normAutofit fontScale="90000"/>
          </a:bodyPr>
          <a:lstStyle/>
          <a:p>
            <a:pPr algn="ct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Black" panose="020B0A04020102020204" pitchFamily="34" charset="0"/>
                <a:cs typeface="Times New Roman" pitchFamily="18" charset="0"/>
              </a:rPr>
              <a:t>FUNCTIONS OF </a:t>
            </a:r>
            <a:b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Black" panose="020B0A04020102020204" pitchFamily="34" charset="0"/>
                <a:cs typeface="Times New Roman" pitchFamily="18" charset="0"/>
              </a:rPr>
            </a:b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Black" panose="020B0A04020102020204" pitchFamily="34" charset="0"/>
                <a:cs typeface="Times New Roman" pitchFamily="18" charset="0"/>
              </a:rPr>
              <a:t>MANAGEMENT</a:t>
            </a:r>
          </a:p>
        </p:txBody>
      </p:sp>
    </p:spTree>
    <p:extLst>
      <p:ext uri="{BB962C8B-B14F-4D97-AF65-F5344CB8AC3E}">
        <p14:creationId xmlns:p14="http://schemas.microsoft.com/office/powerpoint/2010/main" xmlns="" val="392430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199" name="Group 8198">
            <a:extLst>
              <a:ext uri="{FF2B5EF4-FFF2-40B4-BE49-F238E27FC236}">
                <a16:creationId xmlns:a16="http://schemas.microsoft.com/office/drawing/2014/main" xmlns="" id="{DDE8DE2B-61C1-46D5-BEB8-521321C182C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8200" name="Straight Connector 8199">
              <a:extLst>
                <a:ext uri="{FF2B5EF4-FFF2-40B4-BE49-F238E27FC236}">
                  <a16:creationId xmlns:a16="http://schemas.microsoft.com/office/drawing/2014/main" xmlns="" id="{E012C92A-B902-4B69-BDCF-CCA3021FCB4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01" name="Straight Connector 8200">
              <a:extLst>
                <a:ext uri="{FF2B5EF4-FFF2-40B4-BE49-F238E27FC236}">
                  <a16:creationId xmlns:a16="http://schemas.microsoft.com/office/drawing/2014/main" xmlns="" id="{A2BDBC14-42A0-4182-BFBA-0751F6350CB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02" name="Rectangle 23">
              <a:extLst>
                <a:ext uri="{FF2B5EF4-FFF2-40B4-BE49-F238E27FC236}">
                  <a16:creationId xmlns:a16="http://schemas.microsoft.com/office/drawing/2014/main" xmlns="" id="{902DC474-5BCC-4188-ACDC-AD63E6B187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3" name="Rectangle 25">
              <a:extLst>
                <a:ext uri="{FF2B5EF4-FFF2-40B4-BE49-F238E27FC236}">
                  <a16:creationId xmlns:a16="http://schemas.microsoft.com/office/drawing/2014/main" xmlns="" id="{7B427019-8592-4032-931B-4F27104C9DE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4" name="Isosceles Triangle 8203">
              <a:extLst>
                <a:ext uri="{FF2B5EF4-FFF2-40B4-BE49-F238E27FC236}">
                  <a16:creationId xmlns:a16="http://schemas.microsoft.com/office/drawing/2014/main" xmlns="" id="{1D6E2CEA-A5BB-4CF7-B907-AE4DBF6748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5" name="Rectangle 27">
              <a:extLst>
                <a:ext uri="{FF2B5EF4-FFF2-40B4-BE49-F238E27FC236}">
                  <a16:creationId xmlns:a16="http://schemas.microsoft.com/office/drawing/2014/main" xmlns="" id="{78D09D5A-29CC-4B32-9CE1-72E607558A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6" name="Rectangle 28">
              <a:extLst>
                <a:ext uri="{FF2B5EF4-FFF2-40B4-BE49-F238E27FC236}">
                  <a16:creationId xmlns:a16="http://schemas.microsoft.com/office/drawing/2014/main" xmlns="" id="{6DF3A3FC-950B-40B0-923D-0F0BC1A542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7" name="Rectangle 29">
              <a:extLst>
                <a:ext uri="{FF2B5EF4-FFF2-40B4-BE49-F238E27FC236}">
                  <a16:creationId xmlns:a16="http://schemas.microsoft.com/office/drawing/2014/main" xmlns="" id="{BCA0F2E1-CD3D-4521-9CCB-41A5CC6C54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8" name="Isosceles Triangle 8207">
              <a:extLst>
                <a:ext uri="{FF2B5EF4-FFF2-40B4-BE49-F238E27FC236}">
                  <a16:creationId xmlns:a16="http://schemas.microsoft.com/office/drawing/2014/main" xmlns="" id="{9BA4F16A-21DC-462A-AD37-0A93C8B79E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9" name="Isosceles Triangle 8208">
              <a:extLst>
                <a:ext uri="{FF2B5EF4-FFF2-40B4-BE49-F238E27FC236}">
                  <a16:creationId xmlns:a16="http://schemas.microsoft.com/office/drawing/2014/main" xmlns="" id="{FB75EBDD-038D-4572-A372-1149382957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8211" name="Rectangle 8210">
            <a:extLst>
              <a:ext uri="{FF2B5EF4-FFF2-40B4-BE49-F238E27FC236}">
                <a16:creationId xmlns:a16="http://schemas.microsoft.com/office/drawing/2014/main" xmlns=""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13" name="Group 8212">
            <a:extLst>
              <a:ext uri="{FF2B5EF4-FFF2-40B4-BE49-F238E27FC236}">
                <a16:creationId xmlns:a16="http://schemas.microsoft.com/office/drawing/2014/main" xmlns=""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8214" name="Straight Connector 8213">
              <a:extLst>
                <a:ext uri="{FF2B5EF4-FFF2-40B4-BE49-F238E27FC236}">
                  <a16:creationId xmlns:a16="http://schemas.microsoft.com/office/drawing/2014/main" xmlns=""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15" name="Rectangle 23">
              <a:extLst>
                <a:ext uri="{FF2B5EF4-FFF2-40B4-BE49-F238E27FC236}">
                  <a16:creationId xmlns:a16="http://schemas.microsoft.com/office/drawing/2014/main" xmlns=""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16" name="Rectangle 25">
              <a:extLst>
                <a:ext uri="{FF2B5EF4-FFF2-40B4-BE49-F238E27FC236}">
                  <a16:creationId xmlns:a16="http://schemas.microsoft.com/office/drawing/2014/main" xmlns=""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17" name="Isosceles Triangle 8216">
              <a:extLst>
                <a:ext uri="{FF2B5EF4-FFF2-40B4-BE49-F238E27FC236}">
                  <a16:creationId xmlns:a16="http://schemas.microsoft.com/office/drawing/2014/main" xmlns=""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18" name="Rectangle 27">
              <a:extLst>
                <a:ext uri="{FF2B5EF4-FFF2-40B4-BE49-F238E27FC236}">
                  <a16:creationId xmlns:a16="http://schemas.microsoft.com/office/drawing/2014/main" xmlns=""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19" name="Rectangle 28">
              <a:extLst>
                <a:ext uri="{FF2B5EF4-FFF2-40B4-BE49-F238E27FC236}">
                  <a16:creationId xmlns:a16="http://schemas.microsoft.com/office/drawing/2014/main" xmlns=""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20" name="Rectangle 29">
              <a:extLst>
                <a:ext uri="{FF2B5EF4-FFF2-40B4-BE49-F238E27FC236}">
                  <a16:creationId xmlns:a16="http://schemas.microsoft.com/office/drawing/2014/main" xmlns=""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21" name="Isosceles Triangle 8220">
              <a:extLst>
                <a:ext uri="{FF2B5EF4-FFF2-40B4-BE49-F238E27FC236}">
                  <a16:creationId xmlns:a16="http://schemas.microsoft.com/office/drawing/2014/main" xmlns=""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22" name="Isosceles Triangle 8221">
              <a:extLst>
                <a:ext uri="{FF2B5EF4-FFF2-40B4-BE49-F238E27FC236}">
                  <a16:creationId xmlns:a16="http://schemas.microsoft.com/office/drawing/2014/main" xmlns=""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8224" name="Rectangle 8223">
            <a:extLst>
              <a:ext uri="{FF2B5EF4-FFF2-40B4-BE49-F238E27FC236}">
                <a16:creationId xmlns:a16="http://schemas.microsoft.com/office/drawing/2014/main" xmlns=""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Lightbox">
            <a:extLst>
              <a:ext uri="{FF2B5EF4-FFF2-40B4-BE49-F238E27FC236}">
                <a16:creationId xmlns:a16="http://schemas.microsoft.com/office/drawing/2014/main" xmlns="" id="{FC511F84-0AF0-B19A-1334-53B4ADD4805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l="3280"/>
          <a:stretch/>
        </p:blipFill>
        <p:spPr bwMode="auto">
          <a:xfrm>
            <a:off x="568452" y="571500"/>
            <a:ext cx="11055096" cy="5715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94222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4E9F26-9F4D-58CF-EA15-7840745A288B}"/>
              </a:ext>
            </a:extLst>
          </p:cNvPr>
          <p:cNvSpPr>
            <a:spLocks noGrp="1"/>
          </p:cNvSpPr>
          <p:nvPr>
            <p:ph type="title"/>
          </p:nvPr>
        </p:nvSpPr>
        <p:spPr>
          <a:xfrm>
            <a:off x="677334" y="609600"/>
            <a:ext cx="8596668" cy="803564"/>
          </a:xfrm>
        </p:spPr>
        <p:txBody>
          <a:bodyPr/>
          <a:lstStyle/>
          <a:p>
            <a:r>
              <a:rPr lang="en-US" b="0" i="0" dirty="0">
                <a:solidFill>
                  <a:srgbClr val="000000"/>
                </a:solidFill>
                <a:effectLst/>
                <a:latin typeface="Arial Black" panose="020B0A04020102020204" pitchFamily="34" charset="0"/>
              </a:rPr>
              <a:t>POSDCORB</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xmlns="" id="{4D4C59B5-16A5-8A0D-FC6D-F5C9BDEDA2DA}"/>
              </a:ext>
            </a:extLst>
          </p:cNvPr>
          <p:cNvSpPr>
            <a:spLocks noGrp="1"/>
          </p:cNvSpPr>
          <p:nvPr>
            <p:ph idx="1"/>
          </p:nvPr>
        </p:nvSpPr>
        <p:spPr>
          <a:xfrm>
            <a:off x="677334" y="2160588"/>
            <a:ext cx="8596668" cy="3646445"/>
          </a:xfrm>
        </p:spPr>
        <p:txBody>
          <a:bodyPr>
            <a:normAutofit/>
          </a:bodyPr>
          <a:lstStyle/>
          <a:p>
            <a:pPr>
              <a:lnSpc>
                <a:spcPct val="150000"/>
              </a:lnSpc>
            </a:pPr>
            <a:r>
              <a:rPr lang="en-US" b="1" i="0" dirty="0">
                <a:solidFill>
                  <a:srgbClr val="FF0000"/>
                </a:solidFill>
                <a:effectLst/>
                <a:latin typeface="Times New Roman" panose="02020603050405020304" pitchFamily="18" charset="0"/>
                <a:cs typeface="Times New Roman" panose="02020603050405020304" pitchFamily="18" charset="0"/>
              </a:rPr>
              <a:t>POSDCORB</a:t>
            </a:r>
            <a:r>
              <a:rPr lang="en-US" b="1" i="0" dirty="0">
                <a:solidFill>
                  <a:srgbClr val="000000"/>
                </a:solidFill>
                <a:effectLst/>
                <a:latin typeface="Times New Roman" panose="02020603050405020304" pitchFamily="18" charset="0"/>
                <a:cs typeface="Times New Roman" panose="02020603050405020304" pitchFamily="18" charset="0"/>
              </a:rPr>
              <a:t> is an acronym which means Planning, Organizing, Staffing, Directing, Coordinating, Reporting and Budgeting which was first coined in a paper on administrative management that was written for the Brownlow Committee by </a:t>
            </a:r>
            <a:r>
              <a:rPr lang="en-US" b="1" i="0" dirty="0">
                <a:solidFill>
                  <a:srgbClr val="FF0000"/>
                </a:solidFill>
                <a:effectLst/>
                <a:latin typeface="Times New Roman" panose="02020603050405020304" pitchFamily="18" charset="0"/>
                <a:cs typeface="Times New Roman" panose="02020603050405020304" pitchFamily="18" charset="0"/>
              </a:rPr>
              <a:t>Luther</a:t>
            </a:r>
            <a:r>
              <a:rPr lang="en-US" b="1"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FF0000"/>
                </a:solidFill>
                <a:effectLst/>
                <a:latin typeface="Times New Roman" panose="02020603050405020304" pitchFamily="18" charset="0"/>
                <a:cs typeface="Times New Roman" panose="02020603050405020304" pitchFamily="18" charset="0"/>
              </a:rPr>
              <a:t>Gulick and Lyndall </a:t>
            </a:r>
            <a:r>
              <a:rPr lang="en-US" b="1" i="0" dirty="0" err="1">
                <a:solidFill>
                  <a:srgbClr val="FF0000"/>
                </a:solidFill>
                <a:effectLst/>
                <a:latin typeface="Times New Roman" panose="02020603050405020304" pitchFamily="18" charset="0"/>
                <a:cs typeface="Times New Roman" panose="02020603050405020304" pitchFamily="18" charset="0"/>
              </a:rPr>
              <a:t>Urwick</a:t>
            </a:r>
            <a:r>
              <a:rPr lang="en-US" b="1" i="0" dirty="0">
                <a:solidFill>
                  <a:srgbClr val="000000"/>
                </a:solidFill>
                <a:effectLst/>
                <a:latin typeface="Times New Roman" panose="02020603050405020304" pitchFamily="18" charset="0"/>
                <a:cs typeface="Times New Roman" panose="02020603050405020304" pitchFamily="18" charset="0"/>
              </a:rPr>
              <a:t>. </a:t>
            </a:r>
          </a:p>
          <a:p>
            <a:pPr>
              <a:lnSpc>
                <a:spcPct val="150000"/>
              </a:lnSpc>
            </a:pPr>
            <a:r>
              <a:rPr lang="en-US" b="1" i="0" dirty="0">
                <a:solidFill>
                  <a:srgbClr val="FF0000"/>
                </a:solidFill>
                <a:effectLst/>
                <a:latin typeface="Times New Roman" panose="02020603050405020304" pitchFamily="18" charset="0"/>
                <a:cs typeface="Times New Roman" panose="02020603050405020304" pitchFamily="18" charset="0"/>
              </a:rPr>
              <a:t>POSDCORB</a:t>
            </a:r>
            <a:r>
              <a:rPr lang="en-US" b="1" i="0" dirty="0">
                <a:solidFill>
                  <a:srgbClr val="000000"/>
                </a:solidFill>
                <a:effectLst/>
                <a:latin typeface="Times New Roman" panose="02020603050405020304" pitchFamily="18" charset="0"/>
                <a:cs typeface="Times New Roman" panose="02020603050405020304" pitchFamily="18" charset="0"/>
              </a:rPr>
              <a:t> can be used as a systematic framework for efficiently executing business processes in a company or by an individual.</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2515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9">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Isosceles Triangle 14">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Isosceles Triangle 19">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8" name="Rectangle 21">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Isosceles Triangle 27">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Isosceles Triangle 31">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Isosceles Triangle 32">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40" name="Rectangle 34">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xmlns="" id="{8687B265-5882-623D-0B5D-5A9433C538F3}"/>
              </a:ext>
            </a:extLst>
          </p:cNvPr>
          <p:cNvPicPr>
            <a:picLocks noGrp="1" noChangeAspect="1"/>
          </p:cNvPicPr>
          <p:nvPr>
            <p:ph idx="1"/>
          </p:nvPr>
        </p:nvPicPr>
        <p:blipFill>
          <a:blip r:embed="rId2"/>
          <a:stretch>
            <a:fillRect/>
          </a:stretch>
        </p:blipFill>
        <p:spPr>
          <a:xfrm>
            <a:off x="147484" y="117987"/>
            <a:ext cx="11887199" cy="6626941"/>
          </a:xfrm>
          <a:prstGeom prst="rect">
            <a:avLst/>
          </a:prstGeom>
        </p:spPr>
      </p:pic>
    </p:spTree>
    <p:extLst>
      <p:ext uri="{BB962C8B-B14F-4D97-AF65-F5344CB8AC3E}">
        <p14:creationId xmlns:p14="http://schemas.microsoft.com/office/powerpoint/2010/main" xmlns="" val="224282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B8D6F-E045-5F48-299C-36C5B86AA518}"/>
              </a:ext>
            </a:extLst>
          </p:cNvPr>
          <p:cNvSpPr>
            <a:spLocks noGrp="1"/>
          </p:cNvSpPr>
          <p:nvPr>
            <p:ph type="title"/>
          </p:nvPr>
        </p:nvSpPr>
        <p:spPr>
          <a:xfrm>
            <a:off x="677334" y="609600"/>
            <a:ext cx="8596668" cy="762000"/>
          </a:xfrm>
        </p:spPr>
        <p:txBody>
          <a:bodyPr anchor="t">
            <a:normAutofit fontScale="90000"/>
          </a:bodyPr>
          <a:lstStyle/>
          <a:p>
            <a:pPr algn="ctr"/>
            <a:r>
              <a:rPr lang="en-US" sz="6700" dirty="0">
                <a:solidFill>
                  <a:schemeClr val="tx1"/>
                </a:solidFill>
                <a:latin typeface="Arial Black" panose="020B0A04020102020204" pitchFamily="34" charset="0"/>
              </a:rPr>
              <a:t>PLANNING</a:t>
            </a:r>
            <a:endParaRPr lang="en-US" dirty="0">
              <a:solidFill>
                <a:schemeClr val="tx1"/>
              </a:solidFill>
              <a:latin typeface="Arial Black" panose="020B0A04020102020204" pitchFamily="34" charset="0"/>
            </a:endParaRPr>
          </a:p>
        </p:txBody>
      </p:sp>
      <p:sp>
        <p:nvSpPr>
          <p:cNvPr id="5131" name="Content Placeholder 5125">
            <a:extLst>
              <a:ext uri="{FF2B5EF4-FFF2-40B4-BE49-F238E27FC236}">
                <a16:creationId xmlns:a16="http://schemas.microsoft.com/office/drawing/2014/main" xmlns="" id="{C1E20BEE-8ACC-C339-FA9A-8F76A0B9D005}"/>
              </a:ext>
            </a:extLst>
          </p:cNvPr>
          <p:cNvSpPr>
            <a:spLocks noGrp="1"/>
          </p:cNvSpPr>
          <p:nvPr>
            <p:ph idx="1"/>
          </p:nvPr>
        </p:nvSpPr>
        <p:spPr>
          <a:xfrm>
            <a:off x="4600576" y="1714501"/>
            <a:ext cx="5848350" cy="3838574"/>
          </a:xfrm>
        </p:spPr>
        <p:txBody>
          <a:bodyPr>
            <a:normAutofit lnSpcReduction="10000"/>
          </a:bodyPr>
          <a:lstStyle/>
          <a:p>
            <a:pPr algn="just">
              <a:lnSpc>
                <a:spcPct val="150000"/>
              </a:lnSpc>
            </a:pPr>
            <a:r>
              <a:rPr lang="en-US" dirty="0">
                <a:solidFill>
                  <a:srgbClr val="7030A0"/>
                </a:solidFill>
                <a:latin typeface="Arial Black" panose="020B0A04020102020204" pitchFamily="34" charset="0"/>
              </a:rPr>
              <a:t>         </a:t>
            </a:r>
            <a:r>
              <a:rPr lang="en-US" sz="2400" dirty="0">
                <a:solidFill>
                  <a:srgbClr val="7030A0"/>
                </a:solidFill>
                <a:latin typeface="Arial Black" panose="020B0A04020102020204" pitchFamily="34" charset="0"/>
              </a:rPr>
              <a:t>Involves selecting the objectives and actions to achieves them planning stage involves decision making and choosing future courses of action from the various alternatives.</a:t>
            </a:r>
            <a:endParaRPr lang="en-US" dirty="0">
              <a:solidFill>
                <a:srgbClr val="7030A0"/>
              </a:solidFill>
              <a:latin typeface="Arial Black" panose="020B0A04020102020204" pitchFamily="34" charset="0"/>
            </a:endParaRPr>
          </a:p>
        </p:txBody>
      </p:sp>
      <p:pic>
        <p:nvPicPr>
          <p:cNvPr id="5122" name="Picture 2" descr="Types of Planning: What are the Different Types? - Management">
            <a:extLst>
              <a:ext uri="{FF2B5EF4-FFF2-40B4-BE49-F238E27FC236}">
                <a16:creationId xmlns:a16="http://schemas.microsoft.com/office/drawing/2014/main" xmlns="" id="{5A1A7D49-F41C-BEE7-B6C2-11201BE4B6A3}"/>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072" r="4428" b="-1"/>
          <a:stretch/>
        </p:blipFill>
        <p:spPr bwMode="auto">
          <a:xfrm>
            <a:off x="677335" y="1962150"/>
            <a:ext cx="3666066" cy="34575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90274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54" name="Group 3153">
            <a:extLst>
              <a:ext uri="{FF2B5EF4-FFF2-40B4-BE49-F238E27FC236}">
                <a16:creationId xmlns:a16="http://schemas.microsoft.com/office/drawing/2014/main" xmlns="" id="{7664F850-BA8B-47AE-B11A-225CAB8969F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3155" name="Straight Connector 3154">
              <a:extLst>
                <a:ext uri="{FF2B5EF4-FFF2-40B4-BE49-F238E27FC236}">
                  <a16:creationId xmlns:a16="http://schemas.microsoft.com/office/drawing/2014/main" xmlns="" id="{634FC909-7343-4DEC-920F-098F56B476F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56" name="Straight Connector 3155">
              <a:extLst>
                <a:ext uri="{FF2B5EF4-FFF2-40B4-BE49-F238E27FC236}">
                  <a16:creationId xmlns:a16="http://schemas.microsoft.com/office/drawing/2014/main" xmlns="" id="{24F22DB2-7E27-4CF7-8B17-254ECB9AE77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57" name="Rectangle 23">
              <a:extLst>
                <a:ext uri="{FF2B5EF4-FFF2-40B4-BE49-F238E27FC236}">
                  <a16:creationId xmlns:a16="http://schemas.microsoft.com/office/drawing/2014/main" xmlns="" id="{C6E593B3-91A3-4687-8B8D-FE37A3714F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58" name="Rectangle 25">
              <a:extLst>
                <a:ext uri="{FF2B5EF4-FFF2-40B4-BE49-F238E27FC236}">
                  <a16:creationId xmlns:a16="http://schemas.microsoft.com/office/drawing/2014/main" xmlns="" id="{0C25B431-5C97-4B8D-B0A3-BFB8133C71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59" name="Isosceles Triangle 3158">
              <a:extLst>
                <a:ext uri="{FF2B5EF4-FFF2-40B4-BE49-F238E27FC236}">
                  <a16:creationId xmlns:a16="http://schemas.microsoft.com/office/drawing/2014/main" xmlns="" id="{CA37B366-497E-4CB8-A678-A770CE2BD8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60" name="Rectangle 27">
              <a:extLst>
                <a:ext uri="{FF2B5EF4-FFF2-40B4-BE49-F238E27FC236}">
                  <a16:creationId xmlns:a16="http://schemas.microsoft.com/office/drawing/2014/main" xmlns="" id="{CF707EDC-52B2-4D5C-8EC3-71C66EE8B3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61" name="Rectangle 28">
              <a:extLst>
                <a:ext uri="{FF2B5EF4-FFF2-40B4-BE49-F238E27FC236}">
                  <a16:creationId xmlns:a16="http://schemas.microsoft.com/office/drawing/2014/main" xmlns="" id="{BF8E2DE7-7466-4EDF-8D69-BCA91A88D3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62" name="Rectangle 29">
              <a:extLst>
                <a:ext uri="{FF2B5EF4-FFF2-40B4-BE49-F238E27FC236}">
                  <a16:creationId xmlns:a16="http://schemas.microsoft.com/office/drawing/2014/main" xmlns="" id="{229C2E15-76CD-409E-9D6B-10DAD8881E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63" name="Isosceles Triangle 3162">
              <a:extLst>
                <a:ext uri="{FF2B5EF4-FFF2-40B4-BE49-F238E27FC236}">
                  <a16:creationId xmlns:a16="http://schemas.microsoft.com/office/drawing/2014/main" xmlns="" id="{89A24369-AC96-4A98-AD98-47A7217ECCE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64" name="Isosceles Triangle 3163">
              <a:extLst>
                <a:ext uri="{FF2B5EF4-FFF2-40B4-BE49-F238E27FC236}">
                  <a16:creationId xmlns:a16="http://schemas.microsoft.com/office/drawing/2014/main" xmlns="" id="{7D0DF9A3-4628-42F6-B0A4-44D97617E0E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166" name="Rectangle 3165">
            <a:extLst>
              <a:ext uri="{FF2B5EF4-FFF2-40B4-BE49-F238E27FC236}">
                <a16:creationId xmlns:a16="http://schemas.microsoft.com/office/drawing/2014/main" xmlns="" id="{7459C506-5F4B-4B75-9218-C7C3F87FA8D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8" name="Group 3167">
            <a:extLst>
              <a:ext uri="{FF2B5EF4-FFF2-40B4-BE49-F238E27FC236}">
                <a16:creationId xmlns:a16="http://schemas.microsoft.com/office/drawing/2014/main" xmlns="" id="{BC659EEB-C3AE-4544-8263-417009DCDF4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3169" name="Straight Connector 3168">
              <a:extLst>
                <a:ext uri="{FF2B5EF4-FFF2-40B4-BE49-F238E27FC236}">
                  <a16:creationId xmlns:a16="http://schemas.microsoft.com/office/drawing/2014/main" xmlns="" id="{D99DB6C6-36F9-4576-A558-95153EADBE4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70" name="Rectangle 23">
              <a:extLst>
                <a:ext uri="{FF2B5EF4-FFF2-40B4-BE49-F238E27FC236}">
                  <a16:creationId xmlns:a16="http://schemas.microsoft.com/office/drawing/2014/main" xmlns="" id="{694E7916-EDE4-4B50-A4A1-6B28FDD4D9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71" name="Rectangle 25">
              <a:extLst>
                <a:ext uri="{FF2B5EF4-FFF2-40B4-BE49-F238E27FC236}">
                  <a16:creationId xmlns:a16="http://schemas.microsoft.com/office/drawing/2014/main" xmlns="" id="{6F6CB7BB-4370-4173-97F8-F636C0F149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72" name="Isosceles Triangle 3171">
              <a:extLst>
                <a:ext uri="{FF2B5EF4-FFF2-40B4-BE49-F238E27FC236}">
                  <a16:creationId xmlns:a16="http://schemas.microsoft.com/office/drawing/2014/main" xmlns="" id="{B0F590BB-1F51-4138-A2D4-2E483C84FB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73" name="Rectangle 27">
              <a:extLst>
                <a:ext uri="{FF2B5EF4-FFF2-40B4-BE49-F238E27FC236}">
                  <a16:creationId xmlns:a16="http://schemas.microsoft.com/office/drawing/2014/main" xmlns="" id="{4A492863-9797-45A2-BAB3-514F10C5F2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74" name="Rectangle 28">
              <a:extLst>
                <a:ext uri="{FF2B5EF4-FFF2-40B4-BE49-F238E27FC236}">
                  <a16:creationId xmlns:a16="http://schemas.microsoft.com/office/drawing/2014/main" xmlns="" id="{7C1E33F6-6D0F-4ECF-92F4-6F71D8BAF3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75" name="Rectangle 29">
              <a:extLst>
                <a:ext uri="{FF2B5EF4-FFF2-40B4-BE49-F238E27FC236}">
                  <a16:creationId xmlns:a16="http://schemas.microsoft.com/office/drawing/2014/main" xmlns="" id="{73EEEA64-7411-474B-BD0E-60C24B3F4E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76" name="Isosceles Triangle 3175">
              <a:extLst>
                <a:ext uri="{FF2B5EF4-FFF2-40B4-BE49-F238E27FC236}">
                  <a16:creationId xmlns:a16="http://schemas.microsoft.com/office/drawing/2014/main" xmlns="" id="{4F82A6DD-92BB-4443-B5A5-05240DD558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77" name="Isosceles Triangle 3176">
              <a:extLst>
                <a:ext uri="{FF2B5EF4-FFF2-40B4-BE49-F238E27FC236}">
                  <a16:creationId xmlns:a16="http://schemas.microsoft.com/office/drawing/2014/main" xmlns="" id="{79832BCB-1DCF-46AC-9FFA-170791668D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3179" name="Rectangle 3178">
            <a:extLst>
              <a:ext uri="{FF2B5EF4-FFF2-40B4-BE49-F238E27FC236}">
                <a16:creationId xmlns:a16="http://schemas.microsoft.com/office/drawing/2014/main" xmlns="" id="{4E74DA95-CD7A-4D5E-9D27-67A759CE70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1" name="Straight Connector 3180">
            <a:extLst>
              <a:ext uri="{FF2B5EF4-FFF2-40B4-BE49-F238E27FC236}">
                <a16:creationId xmlns:a16="http://schemas.microsoft.com/office/drawing/2014/main" xmlns="" id="{14AA3B5C-0C55-4FFF-9C45-8F9F7C074A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Content Placeholder 5">
            <a:extLst>
              <a:ext uri="{FF2B5EF4-FFF2-40B4-BE49-F238E27FC236}">
                <a16:creationId xmlns:a16="http://schemas.microsoft.com/office/drawing/2014/main" xmlns="" id="{C6A086C2-FC11-8C84-DDD3-6659DF31B3F0}"/>
              </a:ext>
            </a:extLst>
          </p:cNvPr>
          <p:cNvPicPr>
            <a:picLocks noGrp="1" noChangeAspect="1"/>
          </p:cNvPicPr>
          <p:nvPr>
            <p:ph idx="1"/>
          </p:nvPr>
        </p:nvPicPr>
        <p:blipFill>
          <a:blip r:embed="rId2"/>
          <a:stretch>
            <a:fillRect/>
          </a:stretch>
        </p:blipFill>
        <p:spPr>
          <a:xfrm>
            <a:off x="2299644" y="3048000"/>
            <a:ext cx="6569242" cy="3125035"/>
          </a:xfrm>
          <a:prstGeom prst="rect">
            <a:avLst/>
          </a:prstGeom>
        </p:spPr>
      </p:pic>
      <p:pic>
        <p:nvPicPr>
          <p:cNvPr id="3076" name="Picture 4" descr="Organizing: Management Functiom">
            <a:extLst>
              <a:ext uri="{FF2B5EF4-FFF2-40B4-BE49-F238E27FC236}">
                <a16:creationId xmlns:a16="http://schemas.microsoft.com/office/drawing/2014/main" xmlns="" id="{557F1FD9-BA5C-D28E-48E9-93E7A479279A}"/>
              </a:ext>
            </a:extLst>
          </p:cNvPr>
          <p:cNvPicPr>
            <a:picLocks noChangeAspect="1"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a:off x="2296470" y="623938"/>
            <a:ext cx="6572416" cy="25774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9532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6" name="Content Placeholder 4105">
            <a:extLst>
              <a:ext uri="{FF2B5EF4-FFF2-40B4-BE49-F238E27FC236}">
                <a16:creationId xmlns:a16="http://schemas.microsoft.com/office/drawing/2014/main" xmlns="" id="{E5A21AE5-2AD7-5376-EF25-D93BD7193B74}"/>
              </a:ext>
            </a:extLst>
          </p:cNvPr>
          <p:cNvSpPr>
            <a:spLocks noGrp="1"/>
          </p:cNvSpPr>
          <p:nvPr>
            <p:ph idx="1"/>
          </p:nvPr>
        </p:nvSpPr>
        <p:spPr>
          <a:xfrm>
            <a:off x="5543550" y="1552575"/>
            <a:ext cx="5525012" cy="4629149"/>
          </a:xfrm>
        </p:spPr>
        <p:txBody>
          <a:bodyPr>
            <a:normAutofit fontScale="25000" lnSpcReduction="20000"/>
          </a:bodyPr>
          <a:lstStyle/>
          <a:p>
            <a:pPr algn="just">
              <a:lnSpc>
                <a:spcPct val="170000"/>
              </a:lnSpc>
            </a:pPr>
            <a:r>
              <a:rPr lang="en-US" sz="4000" dirty="0">
                <a:solidFill>
                  <a:schemeClr val="bg2">
                    <a:lumMod val="25000"/>
                  </a:schemeClr>
                </a:solidFill>
                <a:latin typeface="Arial Black" panose="020B0A04020102020204" pitchFamily="34" charset="0"/>
              </a:rPr>
              <a:t>                                                   </a:t>
            </a:r>
            <a:r>
              <a:rPr lang="en-US" sz="9600" dirty="0">
                <a:solidFill>
                  <a:srgbClr val="7030A0"/>
                </a:solidFill>
                <a:latin typeface="Arial Black" panose="020B0A04020102020204" pitchFamily="34" charset="0"/>
              </a:rPr>
              <a:t>Staffing function includes keeping the various organizational position fixed. This activity is done by identifying work force requirements, keeping the records of the performance of people working with the organization.</a:t>
            </a:r>
            <a:endParaRPr lang="en-US" sz="7200" dirty="0">
              <a:solidFill>
                <a:srgbClr val="7030A0"/>
              </a:solidFill>
              <a:latin typeface="Arial Black" panose="020B0A04020102020204" pitchFamily="34" charset="0"/>
            </a:endParaRPr>
          </a:p>
        </p:txBody>
      </p:sp>
      <p:pic>
        <p:nvPicPr>
          <p:cNvPr id="4102" name="Picture 6" descr="What Is Staffing? Definition, Process, &amp; Importance - Tyonote">
            <a:extLst>
              <a:ext uri="{FF2B5EF4-FFF2-40B4-BE49-F238E27FC236}">
                <a16:creationId xmlns:a16="http://schemas.microsoft.com/office/drawing/2014/main" xmlns="" id="{46A793D6-C4B4-7BDB-FE5B-1EDDD12EBDBF}"/>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781050" y="1733550"/>
            <a:ext cx="5057775" cy="4095750"/>
          </a:xfrm>
          <a:prstGeom prst="rect">
            <a:avLst/>
          </a:prstGeom>
          <a:noFill/>
          <a:extLst>
            <a:ext uri="{909E8E84-426E-40DD-AFC4-6F175D3DCCD1}">
              <a14:hiddenFill xmlns:a14="http://schemas.microsoft.com/office/drawing/2010/main" xmlns="">
                <a:solidFill>
                  <a:srgbClr val="FFFFFF"/>
                </a:solidFill>
              </a14:hiddenFill>
            </a:ext>
          </a:extLst>
        </p:spPr>
      </p:pic>
      <p:sp>
        <p:nvSpPr>
          <p:cNvPr id="40" name="Title 1">
            <a:extLst>
              <a:ext uri="{FF2B5EF4-FFF2-40B4-BE49-F238E27FC236}">
                <a16:creationId xmlns:a16="http://schemas.microsoft.com/office/drawing/2014/main" xmlns="" id="{3F9EF720-6CCB-E411-3D6D-D53632964608}"/>
              </a:ext>
            </a:extLst>
          </p:cNvPr>
          <p:cNvSpPr>
            <a:spLocks noGrp="1"/>
          </p:cNvSpPr>
          <p:nvPr>
            <p:ph type="title"/>
          </p:nvPr>
        </p:nvSpPr>
        <p:spPr>
          <a:xfrm>
            <a:off x="677334" y="609600"/>
            <a:ext cx="8596668" cy="762000"/>
          </a:xfrm>
        </p:spPr>
        <p:txBody>
          <a:bodyPr anchor="t">
            <a:normAutofit fontScale="90000"/>
          </a:bodyPr>
          <a:lstStyle/>
          <a:p>
            <a:pPr algn="ctr"/>
            <a:r>
              <a:rPr lang="en-US" sz="6700" dirty="0">
                <a:solidFill>
                  <a:schemeClr val="tx1"/>
                </a:solidFill>
                <a:latin typeface="Arial Black" panose="020B0A04020102020204" pitchFamily="34" charset="0"/>
              </a:rPr>
              <a:t>STAFFING</a:t>
            </a:r>
            <a:endParaRPr lang="en-US" dirty="0">
              <a:solidFill>
                <a:schemeClr val="tx1"/>
              </a:solidFill>
              <a:latin typeface="Arial Black" panose="020B0A04020102020204" pitchFamily="34" charset="0"/>
            </a:endParaRPr>
          </a:p>
        </p:txBody>
      </p:sp>
    </p:spTree>
    <p:extLst>
      <p:ext uri="{BB962C8B-B14F-4D97-AF65-F5344CB8AC3E}">
        <p14:creationId xmlns:p14="http://schemas.microsoft.com/office/powerpoint/2010/main" xmlns="" val="3087918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Content Placeholder 6149">
            <a:extLst>
              <a:ext uri="{FF2B5EF4-FFF2-40B4-BE49-F238E27FC236}">
                <a16:creationId xmlns:a16="http://schemas.microsoft.com/office/drawing/2014/main" xmlns="" id="{21C42A04-AF04-ACAD-8DB4-55320067027D}"/>
              </a:ext>
            </a:extLst>
          </p:cNvPr>
          <p:cNvSpPr>
            <a:spLocks noGrp="1"/>
          </p:cNvSpPr>
          <p:nvPr>
            <p:ph idx="1"/>
          </p:nvPr>
        </p:nvSpPr>
        <p:spPr>
          <a:xfrm>
            <a:off x="5488561" y="2159331"/>
            <a:ext cx="4255513" cy="3621086"/>
          </a:xfrm>
        </p:spPr>
        <p:txBody>
          <a:bodyPr>
            <a:noAutofit/>
          </a:bodyPr>
          <a:lstStyle/>
          <a:p>
            <a:pPr algn="just"/>
            <a:r>
              <a:rPr lang="en-US" sz="2400" dirty="0">
                <a:latin typeface="Arial Black" panose="020B0A04020102020204" pitchFamily="34" charset="0"/>
              </a:rPr>
              <a:t>        Directing means influencing people, so that they will contribute to the organization targets directing involves motivation, leadership styles and proper communication. </a:t>
            </a:r>
          </a:p>
        </p:txBody>
      </p:sp>
      <p:pic>
        <p:nvPicPr>
          <p:cNvPr id="6146" name="Picture 2" descr="2,800+ Person Directing Illustrations, Royalty-Free Vector Graphics &amp; Clip  Art - iStock | Person directing traffic, Business person directing">
            <a:extLst>
              <a:ext uri="{FF2B5EF4-FFF2-40B4-BE49-F238E27FC236}">
                <a16:creationId xmlns:a16="http://schemas.microsoft.com/office/drawing/2014/main" xmlns="" id="{F5A0605F-A7B8-F11F-FA95-8BC8A21A4E55}"/>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8809" r="3" b="3"/>
          <a:stretch/>
        </p:blipFill>
        <p:spPr bwMode="auto">
          <a:xfrm>
            <a:off x="677334" y="2159331"/>
            <a:ext cx="4723341" cy="306037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1">
            <a:extLst>
              <a:ext uri="{FF2B5EF4-FFF2-40B4-BE49-F238E27FC236}">
                <a16:creationId xmlns:a16="http://schemas.microsoft.com/office/drawing/2014/main" xmlns="" id="{C7940A25-C9E4-F76A-3730-5EE4F5B07F5F}"/>
              </a:ext>
            </a:extLst>
          </p:cNvPr>
          <p:cNvSpPr>
            <a:spLocks noGrp="1"/>
          </p:cNvSpPr>
          <p:nvPr>
            <p:ph type="title"/>
          </p:nvPr>
        </p:nvSpPr>
        <p:spPr>
          <a:xfrm>
            <a:off x="677863" y="609600"/>
            <a:ext cx="8596312" cy="1320800"/>
          </a:xfrm>
        </p:spPr>
        <p:txBody>
          <a:bodyPr anchor="t">
            <a:normAutofit/>
          </a:bodyPr>
          <a:lstStyle/>
          <a:p>
            <a:pPr algn="ctr"/>
            <a:r>
              <a:rPr lang="en-US" sz="6700" dirty="0">
                <a:solidFill>
                  <a:schemeClr val="tx1"/>
                </a:solidFill>
                <a:latin typeface="Arial Black" panose="020B0A04020102020204" pitchFamily="34" charset="0"/>
              </a:rPr>
              <a:t>DIRECTING</a:t>
            </a:r>
            <a:endParaRPr lang="en-US" dirty="0">
              <a:solidFill>
                <a:schemeClr val="tx1"/>
              </a:solidFill>
              <a:latin typeface="Arial Black" panose="020B0A04020102020204" pitchFamily="34" charset="0"/>
            </a:endParaRPr>
          </a:p>
        </p:txBody>
      </p:sp>
    </p:spTree>
    <p:extLst>
      <p:ext uri="{BB962C8B-B14F-4D97-AF65-F5344CB8AC3E}">
        <p14:creationId xmlns:p14="http://schemas.microsoft.com/office/powerpoint/2010/main" xmlns="" val="1292502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Free Management Team Cliparts, Download Free Management Team Cliparts png  images, Free ClipArts on Clipart Library">
            <a:extLst>
              <a:ext uri="{FF2B5EF4-FFF2-40B4-BE49-F238E27FC236}">
                <a16:creationId xmlns:a16="http://schemas.microsoft.com/office/drawing/2014/main" xmlns="" id="{C20A423E-0AA3-F186-05C0-B462D34F52B7}"/>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tretch>
            <a:fillRect/>
          </a:stretch>
        </p:blipFill>
        <p:spPr bwMode="auto">
          <a:xfrm>
            <a:off x="166027" y="2159332"/>
            <a:ext cx="4120223" cy="3127044"/>
          </a:xfrm>
          <a:prstGeom prst="rect">
            <a:avLst/>
          </a:prstGeom>
          <a:noFill/>
          <a:extLst>
            <a:ext uri="{909E8E84-426E-40DD-AFC4-6F175D3DCCD1}">
              <a14:hiddenFill xmlns:a14="http://schemas.microsoft.com/office/drawing/2010/main" xmlns="">
                <a:solidFill>
                  <a:srgbClr val="FFFFFF"/>
                </a:solidFill>
              </a14:hiddenFill>
            </a:ext>
          </a:extLst>
        </p:spPr>
      </p:pic>
      <p:sp>
        <p:nvSpPr>
          <p:cNvPr id="7174" name="Content Placeholder 7173">
            <a:extLst>
              <a:ext uri="{FF2B5EF4-FFF2-40B4-BE49-F238E27FC236}">
                <a16:creationId xmlns:a16="http://schemas.microsoft.com/office/drawing/2014/main" xmlns="" id="{807C16E0-001E-0C03-9A47-63586A1E16E0}"/>
              </a:ext>
            </a:extLst>
          </p:cNvPr>
          <p:cNvSpPr>
            <a:spLocks noGrp="1"/>
          </p:cNvSpPr>
          <p:nvPr>
            <p:ph idx="1"/>
          </p:nvPr>
        </p:nvSpPr>
        <p:spPr>
          <a:xfrm>
            <a:off x="4286250" y="2159332"/>
            <a:ext cx="6076951" cy="2688894"/>
          </a:xfrm>
        </p:spPr>
        <p:txBody>
          <a:bodyPr>
            <a:normAutofit lnSpcReduction="10000"/>
          </a:bodyPr>
          <a:lstStyle/>
          <a:p>
            <a:pPr algn="just">
              <a:lnSpc>
                <a:spcPct val="150000"/>
              </a:lnSpc>
            </a:pPr>
            <a:r>
              <a:rPr lang="en-US" sz="2400" dirty="0">
                <a:latin typeface="Arial Black" panose="020B0A04020102020204" pitchFamily="34" charset="0"/>
              </a:rPr>
              <a:t>             Coordination harmonizes synchronizes and unifies individual efforts for better action and for the achievement of business objectives.</a:t>
            </a:r>
          </a:p>
        </p:txBody>
      </p:sp>
      <p:sp>
        <p:nvSpPr>
          <p:cNvPr id="4" name="Title 1">
            <a:extLst>
              <a:ext uri="{FF2B5EF4-FFF2-40B4-BE49-F238E27FC236}">
                <a16:creationId xmlns:a16="http://schemas.microsoft.com/office/drawing/2014/main" xmlns="" id="{6F5B75DF-5627-DEE9-38E7-0E4301FE23B2}"/>
              </a:ext>
            </a:extLst>
          </p:cNvPr>
          <p:cNvSpPr>
            <a:spLocks noGrp="1"/>
          </p:cNvSpPr>
          <p:nvPr>
            <p:ph type="title"/>
          </p:nvPr>
        </p:nvSpPr>
        <p:spPr>
          <a:xfrm>
            <a:off x="1277938" y="295275"/>
            <a:ext cx="8596312" cy="1320800"/>
          </a:xfrm>
        </p:spPr>
        <p:txBody>
          <a:bodyPr anchor="t">
            <a:normAutofit/>
          </a:bodyPr>
          <a:lstStyle/>
          <a:p>
            <a:pPr algn="ctr"/>
            <a:r>
              <a:rPr lang="en-US" sz="6700" dirty="0">
                <a:solidFill>
                  <a:schemeClr val="tx1"/>
                </a:solidFill>
                <a:latin typeface="Arial Black" panose="020B0A04020102020204" pitchFamily="34" charset="0"/>
              </a:rPr>
              <a:t>COORDINATING</a:t>
            </a:r>
            <a:endParaRPr lang="en-US" dirty="0">
              <a:solidFill>
                <a:schemeClr val="tx1"/>
              </a:solidFill>
              <a:latin typeface="Arial Black" panose="020B0A04020102020204" pitchFamily="34" charset="0"/>
            </a:endParaRPr>
          </a:p>
        </p:txBody>
      </p:sp>
    </p:spTree>
    <p:extLst>
      <p:ext uri="{BB962C8B-B14F-4D97-AF65-F5344CB8AC3E}">
        <p14:creationId xmlns:p14="http://schemas.microsoft.com/office/powerpoint/2010/main" xmlns="" val="394825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5355103"/>
          </a:xfrm>
        </p:spPr>
        <p:txBody>
          <a:bodyPr>
            <a:normAutofit/>
          </a:bodyPr>
          <a:lstStyle/>
          <a:p>
            <a:pPr algn="ct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sz="4400" b="1" dirty="0" smtClean="0">
                <a:solidFill>
                  <a:schemeClr val="tx1"/>
                </a:solidFill>
                <a:latin typeface="Times New Roman" pitchFamily="18" charset="0"/>
                <a:cs typeface="Times New Roman" pitchFamily="18" charset="0"/>
              </a:rPr>
              <a:t>UNIT-I</a:t>
            </a:r>
            <a:br>
              <a:rPr lang="en-US" sz="4400" b="1" dirty="0" smtClean="0">
                <a:solidFill>
                  <a:schemeClr val="tx1"/>
                </a:solidFill>
                <a:latin typeface="Times New Roman" pitchFamily="18" charset="0"/>
                <a:cs typeface="Times New Roman" pitchFamily="18" charset="0"/>
              </a:rPr>
            </a:br>
            <a:r>
              <a:rPr lang="en-US" sz="4400" b="1" dirty="0" smtClean="0">
                <a:solidFill>
                  <a:schemeClr val="tx1"/>
                </a:solidFill>
                <a:latin typeface="Times New Roman" pitchFamily="18" charset="0"/>
                <a:cs typeface="Times New Roman" pitchFamily="18" charset="0"/>
              </a:rPr>
              <a:t>INTRODUCTION</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4B8DD21-FB9F-D2BB-7ED3-B054F562EFDA}"/>
              </a:ext>
            </a:extLst>
          </p:cNvPr>
          <p:cNvSpPr>
            <a:spLocks noGrp="1"/>
          </p:cNvSpPr>
          <p:nvPr>
            <p:ph idx="1"/>
          </p:nvPr>
        </p:nvSpPr>
        <p:spPr>
          <a:xfrm>
            <a:off x="972609" y="2189165"/>
            <a:ext cx="8596668" cy="1716086"/>
          </a:xfrm>
        </p:spPr>
        <p:txBody>
          <a:bodyPr>
            <a:normAutofit/>
          </a:bodyPr>
          <a:lstStyle/>
          <a:p>
            <a:pPr marL="0" indent="0">
              <a:buNone/>
            </a:pPr>
            <a:r>
              <a:rPr lang="en-US" sz="2400" dirty="0">
                <a:latin typeface="Arial Black" panose="020B0A04020102020204" pitchFamily="34" charset="0"/>
              </a:rPr>
              <a:t>It is the process of comparing the plans with the results. If there is deviation attain taken to be bridge the gap between plan and actual results.</a:t>
            </a:r>
          </a:p>
        </p:txBody>
      </p:sp>
      <p:sp>
        <p:nvSpPr>
          <p:cNvPr id="4" name="Title 1">
            <a:extLst>
              <a:ext uri="{FF2B5EF4-FFF2-40B4-BE49-F238E27FC236}">
                <a16:creationId xmlns:a16="http://schemas.microsoft.com/office/drawing/2014/main" xmlns="" id="{22CE8E3E-A63F-6AAC-A11B-8642CBB39100}"/>
              </a:ext>
            </a:extLst>
          </p:cNvPr>
          <p:cNvSpPr>
            <a:spLocks noGrp="1"/>
          </p:cNvSpPr>
          <p:nvPr>
            <p:ph type="title"/>
          </p:nvPr>
        </p:nvSpPr>
        <p:spPr>
          <a:xfrm>
            <a:off x="677863" y="609600"/>
            <a:ext cx="8596312" cy="1320800"/>
          </a:xfrm>
        </p:spPr>
        <p:txBody>
          <a:bodyPr anchor="t">
            <a:normAutofit/>
          </a:bodyPr>
          <a:lstStyle/>
          <a:p>
            <a:pPr algn="ctr"/>
            <a:r>
              <a:rPr lang="en-US" sz="6700" dirty="0">
                <a:solidFill>
                  <a:schemeClr val="tx1"/>
                </a:solidFill>
                <a:latin typeface="Arial Black" panose="020B0A04020102020204" pitchFamily="34" charset="0"/>
              </a:rPr>
              <a:t>CONTROLLING</a:t>
            </a:r>
            <a:endParaRPr lang="en-US" dirty="0">
              <a:solidFill>
                <a:schemeClr val="tx1"/>
              </a:solidFill>
              <a:latin typeface="Arial Black" panose="020B0A04020102020204" pitchFamily="34" charset="0"/>
            </a:endParaRPr>
          </a:p>
        </p:txBody>
      </p:sp>
    </p:spTree>
    <p:extLst>
      <p:ext uri="{BB962C8B-B14F-4D97-AF65-F5344CB8AC3E}">
        <p14:creationId xmlns:p14="http://schemas.microsoft.com/office/powerpoint/2010/main" xmlns="" val="2691607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F07E23-16CC-2662-DFC2-AB0D17C74C52}"/>
              </a:ext>
            </a:extLst>
          </p:cNvPr>
          <p:cNvSpPr>
            <a:spLocks noGrp="1"/>
          </p:cNvSpPr>
          <p:nvPr>
            <p:ph type="title"/>
          </p:nvPr>
        </p:nvSpPr>
        <p:spPr/>
        <p:txBody>
          <a:bodyPr/>
          <a:lstStyle/>
          <a:p>
            <a:r>
              <a:rPr lang="en-US" b="1" i="0" dirty="0">
                <a:solidFill>
                  <a:srgbClr val="000000"/>
                </a:solidFill>
                <a:effectLst/>
                <a:latin typeface="Arial Black" panose="020B0A04020102020204" pitchFamily="34" charset="0"/>
              </a:rPr>
              <a:t>REPORTING</a:t>
            </a:r>
            <a:r>
              <a:rPr lang="en-US" b="1" i="0" dirty="0">
                <a:solidFill>
                  <a:srgbClr val="000000"/>
                </a:solidFill>
                <a:effectLst/>
                <a:latin typeface="Arial" panose="020B0604020202020204" pitchFamily="34" charset="0"/>
              </a:rPr>
              <a:t> </a:t>
            </a:r>
            <a:endParaRPr lang="en-IN" dirty="0"/>
          </a:p>
        </p:txBody>
      </p:sp>
      <p:sp>
        <p:nvSpPr>
          <p:cNvPr id="3" name="Content Placeholder 2">
            <a:extLst>
              <a:ext uri="{FF2B5EF4-FFF2-40B4-BE49-F238E27FC236}">
                <a16:creationId xmlns:a16="http://schemas.microsoft.com/office/drawing/2014/main" xmlns="" id="{3EDDED91-CAB8-6C9F-307D-7315EBA79442}"/>
              </a:ext>
            </a:extLst>
          </p:cNvPr>
          <p:cNvSpPr>
            <a:spLocks noGrp="1"/>
          </p:cNvSpPr>
          <p:nvPr>
            <p:ph idx="1"/>
          </p:nvPr>
        </p:nvSpPr>
        <p:spPr/>
        <p:txBody>
          <a:bodyPr/>
          <a:lstStyle/>
          <a:p>
            <a:pPr algn="just">
              <a:lnSpc>
                <a:spcPct val="150000"/>
              </a:lnSpc>
            </a:pPr>
            <a:r>
              <a:rPr lang="en-US" b="1" i="0" dirty="0">
                <a:solidFill>
                  <a:srgbClr val="000000"/>
                </a:solidFill>
                <a:effectLst/>
                <a:latin typeface="Times New Roman" panose="02020603050405020304" pitchFamily="18" charset="0"/>
                <a:cs typeface="Times New Roman" panose="02020603050405020304" pitchFamily="18" charset="0"/>
              </a:rPr>
              <a:t>Reporting involves regularly updating the superior about the progress or the work related activities. The information dissemination can be through records or inspection.</a:t>
            </a:r>
          </a:p>
        </p:txBody>
      </p:sp>
      <p:sp>
        <p:nvSpPr>
          <p:cNvPr id="7" name="TextBox 6">
            <a:extLst>
              <a:ext uri="{FF2B5EF4-FFF2-40B4-BE49-F238E27FC236}">
                <a16:creationId xmlns:a16="http://schemas.microsoft.com/office/drawing/2014/main" xmlns="" id="{9FDBCAF3-A940-50DB-0B3A-6C4E99277D04}"/>
              </a:ext>
            </a:extLst>
          </p:cNvPr>
          <p:cNvSpPr txBox="1"/>
          <p:nvPr/>
        </p:nvSpPr>
        <p:spPr>
          <a:xfrm>
            <a:off x="677334" y="4011328"/>
            <a:ext cx="6352858" cy="923330"/>
          </a:xfrm>
          <a:prstGeom prst="rect">
            <a:avLst/>
          </a:prstGeom>
          <a:noFill/>
        </p:spPr>
        <p:txBody>
          <a:bodyPr wrap="square">
            <a:spAutoFit/>
          </a:bodyPr>
          <a:lstStyle/>
          <a:p>
            <a:r>
              <a:rPr lang="en-US" sz="3600" b="1" i="0" dirty="0">
                <a:solidFill>
                  <a:srgbClr val="000000"/>
                </a:solidFill>
                <a:effectLst/>
                <a:latin typeface="Arial Black" panose="020B0A04020102020204" pitchFamily="34" charset="0"/>
              </a:rPr>
              <a:t>BUDGETING</a:t>
            </a:r>
            <a:r>
              <a:rPr lang="en-US" b="1" i="0" dirty="0">
                <a:solidFill>
                  <a:srgbClr val="000000"/>
                </a:solidFill>
                <a:effectLst/>
                <a:latin typeface="Arial" panose="020B0604020202020204" pitchFamily="34" charset="0"/>
              </a:rPr>
              <a:t/>
            </a:r>
            <a:br>
              <a:rPr lang="en-US" b="1" i="0" dirty="0">
                <a:solidFill>
                  <a:srgbClr val="000000"/>
                </a:solidFill>
                <a:effectLst/>
                <a:latin typeface="Arial" panose="020B0604020202020204" pitchFamily="34" charset="0"/>
              </a:rPr>
            </a:br>
            <a:endParaRPr lang="en-IN" dirty="0"/>
          </a:p>
        </p:txBody>
      </p:sp>
      <p:sp>
        <p:nvSpPr>
          <p:cNvPr id="9" name="TextBox 8">
            <a:extLst>
              <a:ext uri="{FF2B5EF4-FFF2-40B4-BE49-F238E27FC236}">
                <a16:creationId xmlns:a16="http://schemas.microsoft.com/office/drawing/2014/main" xmlns="" id="{28191C76-8160-B9FC-415C-87B6151063CB}"/>
              </a:ext>
            </a:extLst>
          </p:cNvPr>
          <p:cNvSpPr txBox="1"/>
          <p:nvPr/>
        </p:nvSpPr>
        <p:spPr>
          <a:xfrm>
            <a:off x="677334" y="5080108"/>
            <a:ext cx="6103916" cy="646331"/>
          </a:xfrm>
          <a:prstGeom prst="rect">
            <a:avLst/>
          </a:prstGeom>
          <a:noFill/>
        </p:spPr>
        <p:txBody>
          <a:bodyPr wrap="square">
            <a:spAutoFit/>
          </a:bodyPr>
          <a:lstStyle/>
          <a:p>
            <a:pPr marL="285750" indent="-285750" algn="l">
              <a:buFont typeface="Wingdings" panose="05000000000000000000" pitchFamily="2" charset="2"/>
              <a:buChar char="Ø"/>
            </a:pPr>
            <a:r>
              <a:rPr lang="en-US" b="1" i="0" dirty="0">
                <a:solidFill>
                  <a:srgbClr val="000000"/>
                </a:solidFill>
                <a:effectLst/>
                <a:latin typeface="Times New Roman" panose="02020603050405020304" pitchFamily="18" charset="0"/>
                <a:cs typeface="Times New Roman" panose="02020603050405020304" pitchFamily="18" charset="0"/>
              </a:rPr>
              <a:t>Budgeting involves all the activities that under Auditing, Accounting, Fiscal Planning and Control.</a:t>
            </a:r>
          </a:p>
        </p:txBody>
      </p:sp>
    </p:spTree>
    <p:extLst>
      <p:ext uri="{BB962C8B-B14F-4D97-AF65-F5344CB8AC3E}">
        <p14:creationId xmlns:p14="http://schemas.microsoft.com/office/powerpoint/2010/main" xmlns="" val="3631134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SDCORB">
            <a:extLst>
              <a:ext uri="{FF2B5EF4-FFF2-40B4-BE49-F238E27FC236}">
                <a16:creationId xmlns:a16="http://schemas.microsoft.com/office/drawing/2014/main" xmlns="" id="{E2A7472B-1498-5440-8055-7F04533AC289}"/>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826328" y="1436595"/>
            <a:ext cx="5142016" cy="40854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4424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4FC8EF65-2085-DD70-67B6-E3693B8DF068}"/>
              </a:ext>
            </a:extLst>
          </p:cNvPr>
          <p:cNvPicPr>
            <a:picLocks noGrp="1" noChangeAspect="1"/>
          </p:cNvPicPr>
          <p:nvPr>
            <p:ph idx="1"/>
          </p:nvPr>
        </p:nvPicPr>
        <p:blipFill>
          <a:blip r:embed="rId2"/>
          <a:stretch>
            <a:fillRect/>
          </a:stretch>
        </p:blipFill>
        <p:spPr>
          <a:xfrm>
            <a:off x="546265" y="486888"/>
            <a:ext cx="8953995" cy="5664530"/>
          </a:xfrm>
          <a:prstGeom prst="rect">
            <a:avLst/>
          </a:prstGeom>
        </p:spPr>
      </p:pic>
    </p:spTree>
    <p:extLst>
      <p:ext uri="{BB962C8B-B14F-4D97-AF65-F5344CB8AC3E}">
        <p14:creationId xmlns:p14="http://schemas.microsoft.com/office/powerpoint/2010/main" xmlns="" val="1727959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99E0D9-188C-6E83-A123-6E4F7334BCAC}"/>
              </a:ext>
            </a:extLst>
          </p:cNvPr>
          <p:cNvSpPr>
            <a:spLocks noGrp="1"/>
          </p:cNvSpPr>
          <p:nvPr>
            <p:ph type="title"/>
          </p:nvPr>
        </p:nvSpPr>
        <p:spPr>
          <a:xfrm>
            <a:off x="1140472" y="538348"/>
            <a:ext cx="8596668" cy="851065"/>
          </a:xfrm>
        </p:spPr>
        <p:txBody>
          <a:bodyPr>
            <a:normAutofit/>
          </a:bodyPr>
          <a:lstStyle/>
          <a:p>
            <a:pPr algn="ctr"/>
            <a:r>
              <a:rPr lang="en-US" sz="4000" dirty="0">
                <a:latin typeface="Arial Black" panose="020B0A04020102020204" pitchFamily="34" charset="0"/>
              </a:rPr>
              <a:t>5M’S MANAGEMENT</a:t>
            </a:r>
            <a:endParaRPr lang="en-IN" sz="4000" dirty="0">
              <a:latin typeface="Arial Black" panose="020B0A04020102020204" pitchFamily="34" charset="0"/>
            </a:endParaRPr>
          </a:p>
        </p:txBody>
      </p:sp>
      <p:pic>
        <p:nvPicPr>
          <p:cNvPr id="1036" name="Picture 12" descr="Card image cap">
            <a:extLst>
              <a:ext uri="{FF2B5EF4-FFF2-40B4-BE49-F238E27FC236}">
                <a16:creationId xmlns:a16="http://schemas.microsoft.com/office/drawing/2014/main" xmlns="" id="{71DA5895-A6A8-0BB3-5BD6-E9DADB25862A}"/>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398816" y="1911928"/>
            <a:ext cx="5842659" cy="382556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09540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22F9CBBE-F8DB-0C18-A667-76733E34F341}"/>
              </a:ext>
            </a:extLst>
          </p:cNvPr>
          <p:cNvPicPr>
            <a:picLocks noGrp="1" noChangeAspect="1"/>
          </p:cNvPicPr>
          <p:nvPr>
            <p:ph idx="1"/>
          </p:nvPr>
        </p:nvPicPr>
        <p:blipFill>
          <a:blip r:embed="rId2"/>
          <a:stretch>
            <a:fillRect/>
          </a:stretch>
        </p:blipFill>
        <p:spPr>
          <a:xfrm>
            <a:off x="391886" y="593766"/>
            <a:ext cx="9108374" cy="5448259"/>
          </a:xfrm>
          <a:prstGeom prst="rect">
            <a:avLst/>
          </a:prstGeom>
        </p:spPr>
      </p:pic>
    </p:spTree>
    <p:extLst>
      <p:ext uri="{BB962C8B-B14F-4D97-AF65-F5344CB8AC3E}">
        <p14:creationId xmlns:p14="http://schemas.microsoft.com/office/powerpoint/2010/main" xmlns="" val="3834876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430C3253-5CD1-DC3C-C577-0B5ECC0A4BDA}"/>
              </a:ext>
            </a:extLst>
          </p:cNvPr>
          <p:cNvPicPr>
            <a:picLocks noGrp="1" noChangeAspect="1"/>
          </p:cNvPicPr>
          <p:nvPr>
            <p:ph idx="1"/>
          </p:nvPr>
        </p:nvPicPr>
        <p:blipFill>
          <a:blip r:embed="rId2"/>
          <a:stretch>
            <a:fillRect/>
          </a:stretch>
        </p:blipFill>
        <p:spPr>
          <a:xfrm>
            <a:off x="748144" y="380010"/>
            <a:ext cx="8288977" cy="5662016"/>
          </a:xfrm>
          <a:prstGeom prst="rect">
            <a:avLst/>
          </a:prstGeom>
        </p:spPr>
      </p:pic>
    </p:spTree>
    <p:extLst>
      <p:ext uri="{BB962C8B-B14F-4D97-AF65-F5344CB8AC3E}">
        <p14:creationId xmlns:p14="http://schemas.microsoft.com/office/powerpoint/2010/main" xmlns="" val="3298982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74ED2257-87F0-DA6E-957A-30AF11A774F0}"/>
              </a:ext>
            </a:extLst>
          </p:cNvPr>
          <p:cNvPicPr>
            <a:picLocks noGrp="1" noChangeAspect="1"/>
          </p:cNvPicPr>
          <p:nvPr>
            <p:ph idx="1"/>
          </p:nvPr>
        </p:nvPicPr>
        <p:blipFill>
          <a:blip r:embed="rId2"/>
          <a:stretch>
            <a:fillRect/>
          </a:stretch>
        </p:blipFill>
        <p:spPr>
          <a:xfrm>
            <a:off x="760020" y="439386"/>
            <a:ext cx="8490857" cy="5602639"/>
          </a:xfrm>
          <a:prstGeom prst="rect">
            <a:avLst/>
          </a:prstGeom>
        </p:spPr>
      </p:pic>
    </p:spTree>
    <p:extLst>
      <p:ext uri="{BB962C8B-B14F-4D97-AF65-F5344CB8AC3E}">
        <p14:creationId xmlns:p14="http://schemas.microsoft.com/office/powerpoint/2010/main" xmlns="" val="2432681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438B90-B971-47C8-9934-5F6B65A5DCC4}"/>
              </a:ext>
            </a:extLst>
          </p:cNvPr>
          <p:cNvSpPr>
            <a:spLocks noGrp="1"/>
          </p:cNvSpPr>
          <p:nvPr>
            <p:ph type="title"/>
          </p:nvPr>
        </p:nvSpPr>
        <p:spPr>
          <a:xfrm>
            <a:off x="677334" y="609599"/>
            <a:ext cx="8596668" cy="649185"/>
          </a:xfrm>
        </p:spPr>
        <p:txBody>
          <a:bodyPr>
            <a:noAutofit/>
          </a:bodyPr>
          <a:lstStyle/>
          <a:p>
            <a:pPr algn="ctr"/>
            <a:r>
              <a:rPr lang="en-IN" sz="4000" b="1" i="0" dirty="0">
                <a:solidFill>
                  <a:srgbClr val="7030A0"/>
                </a:solidFill>
                <a:effectLst/>
                <a:latin typeface="Arial Black" panose="020B0A04020102020204" pitchFamily="34" charset="0"/>
              </a:rPr>
              <a:t>LEVELS OF MANAGEMENT</a:t>
            </a:r>
            <a:r>
              <a:rPr lang="en-IN" b="1" i="0" dirty="0">
                <a:solidFill>
                  <a:srgbClr val="333333"/>
                </a:solidFill>
                <a:effectLst/>
                <a:latin typeface="Arial" panose="020B0604020202020204" pitchFamily="34" charset="0"/>
              </a:rPr>
              <a:t/>
            </a:r>
            <a:br>
              <a:rPr lang="en-IN" b="1" i="0" dirty="0">
                <a:solidFill>
                  <a:srgbClr val="333333"/>
                </a:solidFill>
                <a:effectLst/>
                <a:latin typeface="Arial" panose="020B0604020202020204" pitchFamily="34" charset="0"/>
              </a:rPr>
            </a:br>
            <a:endParaRPr lang="en-IN" dirty="0"/>
          </a:p>
        </p:txBody>
      </p:sp>
      <p:pic>
        <p:nvPicPr>
          <p:cNvPr id="6146" name="Picture 2">
            <a:extLst>
              <a:ext uri="{FF2B5EF4-FFF2-40B4-BE49-F238E27FC236}">
                <a16:creationId xmlns:a16="http://schemas.microsoft.com/office/drawing/2014/main" xmlns="" id="{F86444CE-13EB-3622-01D3-EDFCB5CC916C}"/>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840582" y="1840676"/>
            <a:ext cx="6270171" cy="41770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26125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evels of management pyramid structure">
            <a:extLst>
              <a:ext uri="{FF2B5EF4-FFF2-40B4-BE49-F238E27FC236}">
                <a16:creationId xmlns:a16="http://schemas.microsoft.com/office/drawing/2014/main" xmlns="" id="{D3C3D8D5-8CC8-DFC2-9EB9-64CD704F2028}"/>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163782" y="865187"/>
            <a:ext cx="8229600" cy="5127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37962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F02A6-D1A8-61DE-09F7-A7068A9DDCA3}"/>
              </a:ext>
            </a:extLst>
          </p:cNvPr>
          <p:cNvSpPr>
            <a:spLocks noGrp="1"/>
          </p:cNvSpPr>
          <p:nvPr>
            <p:ph type="title"/>
          </p:nvPr>
        </p:nvSpPr>
        <p:spPr>
          <a:xfrm>
            <a:off x="1288026" y="609600"/>
            <a:ext cx="7985976" cy="1320800"/>
          </a:xfrm>
        </p:spPr>
        <p:txBody>
          <a:bodyPr>
            <a:normAutofit fontScale="90000"/>
          </a:bodyPr>
          <a:lstStyle/>
          <a:p>
            <a:pPr algn="ct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Black" panose="020B0A04020102020204" pitchFamily="34" charset="0"/>
                <a:cs typeface="Times New Roman" pitchFamily="18" charset="0"/>
              </a:rPr>
              <a:t>INTRODUCTION TO MANAGEMENT</a:t>
            </a:r>
            <a:endPar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Black" panose="020B0A04020102020204" pitchFamily="34" charset="0"/>
            </a:endParaRPr>
          </a:p>
        </p:txBody>
      </p:sp>
      <p:sp>
        <p:nvSpPr>
          <p:cNvPr id="3" name="Content Placeholder 2">
            <a:extLst>
              <a:ext uri="{FF2B5EF4-FFF2-40B4-BE49-F238E27FC236}">
                <a16:creationId xmlns:a16="http://schemas.microsoft.com/office/drawing/2014/main" xmlns="" id="{B150696D-4C3F-1A2F-174B-5B2B9B297EF6}"/>
              </a:ext>
            </a:extLst>
          </p:cNvPr>
          <p:cNvSpPr>
            <a:spLocks noGrp="1"/>
          </p:cNvSpPr>
          <p:nvPr>
            <p:ph idx="1"/>
          </p:nvPr>
        </p:nvSpPr>
        <p:spPr>
          <a:xfrm>
            <a:off x="677333" y="2160589"/>
            <a:ext cx="9646537" cy="3880773"/>
          </a:xfrm>
        </p:spPr>
        <p:txBody>
          <a:bodyPr/>
          <a:lstStyle/>
          <a:p>
            <a:pPr marL="0" indent="0" algn="just">
              <a:lnSpc>
                <a:spcPct val="150000"/>
              </a:lnSpc>
              <a:buNone/>
            </a:pPr>
            <a:r>
              <a:rPr lang="en-US" sz="2800" dirty="0">
                <a:solidFill>
                  <a:schemeClr val="tx1"/>
                </a:solidFill>
                <a:latin typeface="Arial Black" panose="020B0A04020102020204" pitchFamily="34" charset="0"/>
              </a:rPr>
              <a:t>             Management</a:t>
            </a:r>
            <a:r>
              <a:rPr lang="en-US" sz="2800" dirty="0">
                <a:solidFill>
                  <a:schemeClr val="tx1"/>
                </a:solidFill>
                <a:latin typeface="Arial Black" panose="020B0A04020102020204" pitchFamily="34" charset="0"/>
                <a:ea typeface="Times New Roman"/>
              </a:rPr>
              <a:t> concept is comprehensive and covers all aspects of business. In simple words, management means utilizing available resources in the best possible manner and also for achieving well defined objectives.</a:t>
            </a:r>
          </a:p>
          <a:p>
            <a:pPr marL="0" indent="0">
              <a:buNone/>
            </a:pPr>
            <a:endParaRPr lang="en-US" dirty="0"/>
          </a:p>
        </p:txBody>
      </p:sp>
    </p:spTree>
    <p:extLst>
      <p:ext uri="{BB962C8B-B14F-4D97-AF65-F5344CB8AC3E}">
        <p14:creationId xmlns:p14="http://schemas.microsoft.com/office/powerpoint/2010/main" xmlns="" val="211762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322EB46-A9AF-86FE-034C-2B6B24525829}"/>
              </a:ext>
            </a:extLst>
          </p:cNvPr>
          <p:cNvSpPr>
            <a:spLocks noGrp="1"/>
          </p:cNvSpPr>
          <p:nvPr>
            <p:ph idx="1"/>
          </p:nvPr>
        </p:nvSpPr>
        <p:spPr>
          <a:xfrm>
            <a:off x="677334" y="534391"/>
            <a:ext cx="9879830" cy="5506972"/>
          </a:xfrm>
        </p:spPr>
        <p:txBody>
          <a:bodyPr>
            <a:normAutofit/>
          </a:bodyPr>
          <a:lstStyle/>
          <a:p>
            <a:pPr algn="just">
              <a:lnSpc>
                <a:spcPct val="150000"/>
              </a:lnSpc>
            </a:pPr>
            <a:r>
              <a:rPr lang="en-US" b="1" i="0" dirty="0">
                <a:solidFill>
                  <a:srgbClr val="FF0000"/>
                </a:solidFill>
                <a:effectLst/>
                <a:latin typeface="Arial" panose="020B0604020202020204" pitchFamily="34" charset="0"/>
              </a:rPr>
              <a:t>Top-Level </a:t>
            </a:r>
            <a:r>
              <a:rPr lang="en-US" b="1" dirty="0">
                <a:solidFill>
                  <a:srgbClr val="FF0000"/>
                </a:solidFill>
                <a:latin typeface="Arial" panose="020B0604020202020204" pitchFamily="34" charset="0"/>
              </a:rPr>
              <a:t>Management</a:t>
            </a:r>
            <a:r>
              <a:rPr lang="en-US" b="1"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 This is the highest level in the organizational hierarchy, which includes Board of Directors and Chief Executives. They are responsible for defining the objectives, formulating plans, strategies and policies</a:t>
            </a:r>
            <a:r>
              <a:rPr lang="en-US" b="1" i="0" dirty="0">
                <a:solidFill>
                  <a:srgbClr val="333333"/>
                </a:solidFill>
                <a:effectLst/>
                <a:latin typeface="Arial" panose="020B0604020202020204" pitchFamily="34" charset="0"/>
              </a:rPr>
              <a:t>.</a:t>
            </a:r>
          </a:p>
          <a:p>
            <a:pPr algn="just">
              <a:lnSpc>
                <a:spcPct val="150000"/>
              </a:lnSpc>
            </a:pPr>
            <a:r>
              <a:rPr lang="en-US" b="1" i="0" dirty="0">
                <a:solidFill>
                  <a:srgbClr val="FF0000"/>
                </a:solidFill>
                <a:effectLst/>
                <a:latin typeface="Arial" panose="020B0604020202020204" pitchFamily="34" charset="0"/>
              </a:rPr>
              <a:t>Middle-Level </a:t>
            </a:r>
            <a:r>
              <a:rPr lang="en-US" b="1" dirty="0">
                <a:solidFill>
                  <a:srgbClr val="FF0000"/>
                </a:solidFill>
                <a:latin typeface="Arial" panose="020B0604020202020204" pitchFamily="34" charset="0"/>
              </a:rPr>
              <a:t> Management </a:t>
            </a:r>
            <a:r>
              <a:rPr lang="en-US" b="1"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 It is the second and most important level in the corporate ladder, as it creates a link between the top and lower level </a:t>
            </a:r>
            <a:r>
              <a:rPr lang="en-US" dirty="0">
                <a:solidFill>
                  <a:schemeClr val="tx1"/>
                </a:solidFill>
                <a:latin typeface="Arial" panose="020B0604020202020204" pitchFamily="34" charset="0"/>
              </a:rPr>
              <a:t>Management</a:t>
            </a:r>
            <a:r>
              <a:rPr lang="en-US" b="1" dirty="0">
                <a:solidFill>
                  <a:srgbClr val="FF0000"/>
                </a:solidFill>
                <a:latin typeface="Arial" panose="020B0604020202020204" pitchFamily="34" charset="0"/>
              </a:rPr>
              <a:t> </a:t>
            </a:r>
            <a:r>
              <a:rPr lang="en-US" b="0" i="0" dirty="0">
                <a:solidFill>
                  <a:srgbClr val="333333"/>
                </a:solidFill>
                <a:effectLst/>
                <a:latin typeface="Arial" panose="020B0604020202020204" pitchFamily="34" charset="0"/>
              </a:rPr>
              <a:t>. It includes departmental and division heads and managers who are responsible for implementing and controlling plans and strategies which are formulated by the top executives.</a:t>
            </a:r>
            <a:endParaRPr lang="en-US" b="1" dirty="0">
              <a:solidFill>
                <a:srgbClr val="333333"/>
              </a:solidFill>
              <a:latin typeface="Arial" panose="020B0604020202020204" pitchFamily="34" charset="0"/>
            </a:endParaRPr>
          </a:p>
          <a:p>
            <a:pPr algn="just">
              <a:lnSpc>
                <a:spcPct val="150000"/>
              </a:lnSpc>
            </a:pPr>
            <a:r>
              <a:rPr lang="en-US" b="1" i="0" dirty="0">
                <a:solidFill>
                  <a:srgbClr val="FF0000"/>
                </a:solidFill>
                <a:effectLst/>
                <a:latin typeface="Arial" panose="020B0604020202020204" pitchFamily="34" charset="0"/>
              </a:rPr>
              <a:t>Lower Level </a:t>
            </a:r>
            <a:r>
              <a:rPr lang="en-US" b="1" dirty="0">
                <a:solidFill>
                  <a:srgbClr val="FF0000"/>
                </a:solidFill>
                <a:latin typeface="Arial" panose="020B0604020202020204" pitchFamily="34" charset="0"/>
              </a:rPr>
              <a:t>Management </a:t>
            </a:r>
            <a:r>
              <a:rPr lang="en-US" b="1"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 Otherwise called as functional or operational level Management . It includes first line managers, foreman, supervisors. As lower level Management directly interacts with the workers, it plays a crucial role in the organization because it helps in reducing wastage and idle time of the workers, improving the quality and quantity of output.</a:t>
            </a:r>
            <a:endParaRPr lang="en-IN" b="1" dirty="0"/>
          </a:p>
        </p:txBody>
      </p:sp>
    </p:spTree>
    <p:extLst>
      <p:ext uri="{BB962C8B-B14F-4D97-AF65-F5344CB8AC3E}">
        <p14:creationId xmlns:p14="http://schemas.microsoft.com/office/powerpoint/2010/main" xmlns="" val="2261605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83E7C9-4A1C-B3D8-494D-F7D1AA6043C2}"/>
              </a:ext>
            </a:extLst>
          </p:cNvPr>
          <p:cNvSpPr>
            <a:spLocks noGrp="1"/>
          </p:cNvSpPr>
          <p:nvPr>
            <p:ph type="title"/>
          </p:nvPr>
        </p:nvSpPr>
        <p:spPr>
          <a:xfrm>
            <a:off x="1286934" y="609600"/>
            <a:ext cx="8596668" cy="132080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ADMINISTRATIVE MANAGEMENT</a:t>
            </a:r>
          </a:p>
        </p:txBody>
      </p:sp>
      <p:sp>
        <p:nvSpPr>
          <p:cNvPr id="3" name="Content Placeholder 2">
            <a:extLst>
              <a:ext uri="{FF2B5EF4-FFF2-40B4-BE49-F238E27FC236}">
                <a16:creationId xmlns:a16="http://schemas.microsoft.com/office/drawing/2014/main" xmlns="" id="{A6D40A59-9CE8-B733-838F-7B7B04B34A43}"/>
              </a:ext>
            </a:extLst>
          </p:cNvPr>
          <p:cNvSpPr>
            <a:spLocks noGrp="1"/>
          </p:cNvSpPr>
          <p:nvPr>
            <p:ph idx="1"/>
          </p:nvPr>
        </p:nvSpPr>
        <p:spPr>
          <a:xfrm>
            <a:off x="1052052" y="1632156"/>
            <a:ext cx="9920748" cy="4320716"/>
          </a:xfrm>
        </p:spPr>
        <p:txBody>
          <a:bodyPr>
            <a:normAutofit/>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              Administrative management is also known as </a:t>
            </a:r>
            <a:r>
              <a:rPr lang="en-US" sz="2400" dirty="0">
                <a:solidFill>
                  <a:srgbClr val="C00000"/>
                </a:solidFill>
                <a:latin typeface="Times New Roman" panose="02020603050405020304" pitchFamily="18" charset="0"/>
                <a:cs typeface="Times New Roman" panose="02020603050405020304" pitchFamily="18" charset="0"/>
              </a:rPr>
              <a:t>modern management</a:t>
            </a:r>
            <a:r>
              <a:rPr lang="en-US" sz="2400" dirty="0">
                <a:latin typeface="Times New Roman" panose="02020603050405020304" pitchFamily="18" charset="0"/>
                <a:cs typeface="Times New Roman" panose="02020603050405020304" pitchFamily="18" charset="0"/>
              </a:rPr>
              <a:t>. In 1916 </a:t>
            </a:r>
            <a:r>
              <a:rPr lang="en-US" sz="2400" b="1" dirty="0">
                <a:solidFill>
                  <a:srgbClr val="C00000"/>
                </a:solidFill>
                <a:latin typeface="Times New Roman" panose="02020603050405020304" pitchFamily="18" charset="0"/>
                <a:cs typeface="Times New Roman" panose="02020603050405020304" pitchFamily="18" charset="0"/>
              </a:rPr>
              <a:t>Fayol</a:t>
            </a:r>
            <a:r>
              <a:rPr lang="en-US" sz="2400" dirty="0">
                <a:latin typeface="Times New Roman" panose="02020603050405020304" pitchFamily="18" charset="0"/>
                <a:cs typeface="Times New Roman" panose="02020603050405020304" pitchFamily="18" charset="0"/>
              </a:rPr>
              <a:t> published his book “</a:t>
            </a:r>
            <a:r>
              <a:rPr lang="en-US" sz="2400" dirty="0">
                <a:solidFill>
                  <a:srgbClr val="C00000"/>
                </a:solidFill>
                <a:latin typeface="Times New Roman" panose="02020603050405020304" pitchFamily="18" charset="0"/>
                <a:cs typeface="Times New Roman" panose="02020603050405020304" pitchFamily="18" charset="0"/>
              </a:rPr>
              <a:t>Administration </a:t>
            </a:r>
            <a:r>
              <a:rPr lang="en-US" sz="2400" dirty="0" err="1">
                <a:solidFill>
                  <a:srgbClr val="C00000"/>
                </a:solidFill>
                <a:latin typeface="Times New Roman" panose="02020603050405020304" pitchFamily="18" charset="0"/>
                <a:cs typeface="Times New Roman" panose="02020603050405020304" pitchFamily="18" charset="0"/>
              </a:rPr>
              <a:t>Industrielle</a:t>
            </a:r>
            <a:r>
              <a:rPr lang="en-US" sz="2400" dirty="0">
                <a:solidFill>
                  <a:srgbClr val="C00000"/>
                </a:solidFill>
                <a:latin typeface="Times New Roman" panose="02020603050405020304" pitchFamily="18" charset="0"/>
                <a:cs typeface="Times New Roman" panose="02020603050405020304" pitchFamily="18" charset="0"/>
              </a:rPr>
              <a:t> et. General</a:t>
            </a:r>
            <a:r>
              <a:rPr lang="en-US" sz="2400" dirty="0">
                <a:latin typeface="Times New Roman" panose="02020603050405020304" pitchFamily="18" charset="0"/>
                <a:cs typeface="Times New Roman" panose="02020603050405020304" pitchFamily="18" charset="0"/>
              </a:rPr>
              <a:t>”. Later on, this book was translated into English version as “General and Industrial Management.” where he explained five important management functions: planning, organizing, commanding, coordinating, and controlling.</a:t>
            </a:r>
          </a:p>
          <a:p>
            <a:pPr marL="0" indent="0" algn="just">
              <a:lnSpc>
                <a:spcPct val="150000"/>
              </a:lnSpc>
              <a:buNone/>
            </a:pPr>
            <a:r>
              <a:rPr lang="en-US" sz="2400" b="1" dirty="0">
                <a:solidFill>
                  <a:srgbClr val="C00000"/>
                </a:solidFill>
                <a:latin typeface="Times New Roman" panose="02020603050405020304" pitchFamily="18" charset="0"/>
                <a:cs typeface="Times New Roman" panose="02020603050405020304" pitchFamily="18" charset="0"/>
              </a:rPr>
              <a:t>Henri Fayol </a:t>
            </a:r>
            <a:r>
              <a:rPr lang="en-US" sz="2400" dirty="0">
                <a:latin typeface="Times New Roman" panose="02020603050405020304" pitchFamily="18" charset="0"/>
                <a:cs typeface="Times New Roman" panose="02020603050405020304" pitchFamily="18" charset="0"/>
              </a:rPr>
              <a:t>analyzed the process of management and divided the activities of an industrial undertaking into six groups</a:t>
            </a:r>
          </a:p>
        </p:txBody>
      </p:sp>
    </p:spTree>
    <p:extLst>
      <p:ext uri="{BB962C8B-B14F-4D97-AF65-F5344CB8AC3E}">
        <p14:creationId xmlns:p14="http://schemas.microsoft.com/office/powerpoint/2010/main" xmlns="" val="1505609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8DD16-3553-9F1D-4AFE-CCD2600AE5FB}"/>
              </a:ext>
            </a:extLst>
          </p:cNvPr>
          <p:cNvSpPr>
            <a:spLocks noGrp="1"/>
          </p:cNvSpPr>
          <p:nvPr>
            <p:ph type="title"/>
          </p:nvPr>
        </p:nvSpPr>
        <p:spPr>
          <a:xfrm>
            <a:off x="1412570" y="491613"/>
            <a:ext cx="8596668" cy="132080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ADMINISTRATIVE MANAGEMENT</a:t>
            </a:r>
            <a:endParaRPr lang="en-US" dirty="0"/>
          </a:p>
        </p:txBody>
      </p:sp>
      <p:sp>
        <p:nvSpPr>
          <p:cNvPr id="3" name="Content Placeholder 2">
            <a:extLst>
              <a:ext uri="{FF2B5EF4-FFF2-40B4-BE49-F238E27FC236}">
                <a16:creationId xmlns:a16="http://schemas.microsoft.com/office/drawing/2014/main" xmlns="" id="{BC2AFA96-7313-0FDA-55CE-26D65B2D335C}"/>
              </a:ext>
            </a:extLst>
          </p:cNvPr>
          <p:cNvSpPr>
            <a:spLocks noGrp="1"/>
          </p:cNvSpPr>
          <p:nvPr>
            <p:ph idx="1"/>
          </p:nvPr>
        </p:nvSpPr>
        <p:spPr>
          <a:xfrm>
            <a:off x="677333" y="2160589"/>
            <a:ext cx="9331905" cy="3880773"/>
          </a:xfrm>
        </p:spPr>
        <p:txBody>
          <a:bodyPr>
            <a:normAutofit/>
          </a:bodyPr>
          <a:lstStyle/>
          <a:p>
            <a:pPr algn="l">
              <a:buFont typeface="+mj-lt"/>
              <a:buAutoNum type="arabicPeriod"/>
            </a:pPr>
            <a:r>
              <a:rPr lang="en-US" sz="2400" b="1" i="0" dirty="0">
                <a:solidFill>
                  <a:srgbClr val="666666"/>
                </a:solidFill>
                <a:effectLst/>
                <a:latin typeface="Times New Roman" panose="02020603050405020304" pitchFamily="18" charset="0"/>
                <a:cs typeface="Times New Roman" panose="02020603050405020304" pitchFamily="18" charset="0"/>
              </a:rPr>
              <a:t>Technical</a:t>
            </a:r>
            <a:r>
              <a:rPr lang="en-US" sz="2400" b="0" i="0" dirty="0">
                <a:solidFill>
                  <a:srgbClr val="666666"/>
                </a:solidFill>
                <a:effectLst/>
                <a:latin typeface="Times New Roman" panose="02020603050405020304" pitchFamily="18" charset="0"/>
                <a:cs typeface="Times New Roman" panose="02020603050405020304" pitchFamily="18" charset="0"/>
              </a:rPr>
              <a:t>: Producing and manufacturing products</a:t>
            </a:r>
          </a:p>
          <a:p>
            <a:pPr algn="l">
              <a:buFont typeface="+mj-lt"/>
              <a:buAutoNum type="arabicPeriod"/>
            </a:pPr>
            <a:r>
              <a:rPr lang="en-US" sz="2400" b="1" i="0" dirty="0">
                <a:solidFill>
                  <a:srgbClr val="666666"/>
                </a:solidFill>
                <a:effectLst/>
                <a:latin typeface="Times New Roman" panose="02020603050405020304" pitchFamily="18" charset="0"/>
                <a:cs typeface="Times New Roman" panose="02020603050405020304" pitchFamily="18" charset="0"/>
              </a:rPr>
              <a:t>Commercial</a:t>
            </a:r>
            <a:r>
              <a:rPr lang="en-US" sz="2400" b="0" i="0" dirty="0">
                <a:solidFill>
                  <a:srgbClr val="666666"/>
                </a:solidFill>
                <a:effectLst/>
                <a:latin typeface="Times New Roman" panose="02020603050405020304" pitchFamily="18" charset="0"/>
                <a:cs typeface="Times New Roman" panose="02020603050405020304" pitchFamily="18" charset="0"/>
              </a:rPr>
              <a:t>: Buying, selling and exchange</a:t>
            </a:r>
          </a:p>
          <a:p>
            <a:pPr algn="l">
              <a:buFont typeface="+mj-lt"/>
              <a:buAutoNum type="arabicPeriod"/>
            </a:pPr>
            <a:r>
              <a:rPr lang="en-US" sz="2400" b="1" i="0" dirty="0">
                <a:solidFill>
                  <a:srgbClr val="666666"/>
                </a:solidFill>
                <a:effectLst/>
                <a:latin typeface="Times New Roman" panose="02020603050405020304" pitchFamily="18" charset="0"/>
                <a:cs typeface="Times New Roman" panose="02020603050405020304" pitchFamily="18" charset="0"/>
              </a:rPr>
              <a:t>Financial</a:t>
            </a:r>
            <a:r>
              <a:rPr lang="en-US" sz="2400" b="0" i="0" dirty="0">
                <a:solidFill>
                  <a:srgbClr val="666666"/>
                </a:solidFill>
                <a:effectLst/>
                <a:latin typeface="Times New Roman" panose="02020603050405020304" pitchFamily="18" charset="0"/>
                <a:cs typeface="Times New Roman" panose="02020603050405020304" pitchFamily="18" charset="0"/>
              </a:rPr>
              <a:t>: Search for optimal use of capital</a:t>
            </a:r>
          </a:p>
          <a:p>
            <a:pPr algn="l">
              <a:buFont typeface="+mj-lt"/>
              <a:buAutoNum type="arabicPeriod"/>
            </a:pPr>
            <a:r>
              <a:rPr lang="en-US" sz="2400" b="1" i="0" dirty="0">
                <a:solidFill>
                  <a:srgbClr val="666666"/>
                </a:solidFill>
                <a:effectLst/>
                <a:latin typeface="Times New Roman" panose="02020603050405020304" pitchFamily="18" charset="0"/>
                <a:cs typeface="Times New Roman" panose="02020603050405020304" pitchFamily="18" charset="0"/>
              </a:rPr>
              <a:t>Security</a:t>
            </a:r>
            <a:r>
              <a:rPr lang="en-US" sz="2400" b="0" i="0" dirty="0">
                <a:solidFill>
                  <a:srgbClr val="666666"/>
                </a:solidFill>
                <a:effectLst/>
                <a:latin typeface="Times New Roman" panose="02020603050405020304" pitchFamily="18" charset="0"/>
                <a:cs typeface="Times New Roman" panose="02020603050405020304" pitchFamily="18" charset="0"/>
              </a:rPr>
              <a:t>: Protecting employees and property</a:t>
            </a:r>
          </a:p>
          <a:p>
            <a:pPr algn="l">
              <a:buFont typeface="+mj-lt"/>
              <a:buAutoNum type="arabicPeriod"/>
            </a:pPr>
            <a:r>
              <a:rPr lang="en-US" sz="2400" b="1" i="0" dirty="0">
                <a:solidFill>
                  <a:srgbClr val="666666"/>
                </a:solidFill>
                <a:effectLst/>
                <a:latin typeface="Times New Roman" panose="02020603050405020304" pitchFamily="18" charset="0"/>
                <a:cs typeface="Times New Roman" panose="02020603050405020304" pitchFamily="18" charset="0"/>
              </a:rPr>
              <a:t>Accounting</a:t>
            </a:r>
            <a:r>
              <a:rPr lang="en-US" sz="2400" b="0" i="0" dirty="0">
                <a:solidFill>
                  <a:srgbClr val="666666"/>
                </a:solidFill>
                <a:effectLst/>
                <a:latin typeface="Times New Roman" panose="02020603050405020304" pitchFamily="18" charset="0"/>
                <a:cs typeface="Times New Roman" panose="02020603050405020304" pitchFamily="18" charset="0"/>
              </a:rPr>
              <a:t>: Recording and taking stock of costs, profits, liabilities, maintaining balance sheets and compiling statistics</a:t>
            </a:r>
          </a:p>
          <a:p>
            <a:pPr algn="l">
              <a:buFont typeface="+mj-lt"/>
              <a:buAutoNum type="arabicPeriod"/>
            </a:pPr>
            <a:r>
              <a:rPr lang="en-US" sz="2400" b="1" i="0" dirty="0">
                <a:solidFill>
                  <a:srgbClr val="666666"/>
                </a:solidFill>
                <a:effectLst/>
                <a:latin typeface="Times New Roman" panose="02020603050405020304" pitchFamily="18" charset="0"/>
                <a:cs typeface="Times New Roman" panose="02020603050405020304" pitchFamily="18" charset="0"/>
              </a:rPr>
              <a:t>Managerial</a:t>
            </a:r>
            <a:r>
              <a:rPr lang="en-US" sz="2400" b="0" i="0" dirty="0">
                <a:solidFill>
                  <a:srgbClr val="666666"/>
                </a:solidFill>
                <a:effectLst/>
                <a:latin typeface="Times New Roman" panose="02020603050405020304" pitchFamily="18" charset="0"/>
                <a:cs typeface="Times New Roman" panose="02020603050405020304" pitchFamily="18" charset="0"/>
              </a:rPr>
              <a:t>: Planning, organizing, commanding, coordinating and controlling</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531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836F4B5-36B1-18C8-28D2-35BEB98BEBAA}"/>
              </a:ext>
            </a:extLst>
          </p:cNvPr>
          <p:cNvSpPr txBox="1"/>
          <p:nvPr/>
        </p:nvSpPr>
        <p:spPr>
          <a:xfrm>
            <a:off x="1995055" y="2055103"/>
            <a:ext cx="6792685" cy="2448171"/>
          </a:xfrm>
          <a:prstGeom prst="rect">
            <a:avLst/>
          </a:prstGeom>
          <a:noFill/>
        </p:spPr>
        <p:txBody>
          <a:bodyPr wrap="square">
            <a:spAutoFit/>
          </a:bodyPr>
          <a:lstStyle/>
          <a:p>
            <a:pPr marL="0" indent="0" algn="ctr">
              <a:lnSpc>
                <a:spcPct val="120000"/>
              </a:lnSpc>
              <a:buNone/>
            </a:pPr>
            <a:r>
              <a:rPr lang="en-US" sz="6600" b="1" u="sng" dirty="0">
                <a:solidFill>
                  <a:srgbClr val="FF0000"/>
                </a:solidFill>
                <a:latin typeface="Arial Black" panose="020B0A04020102020204" pitchFamily="34" charset="0"/>
              </a:rPr>
              <a:t>HENRI FAYOL  PRINCIPLES</a:t>
            </a:r>
          </a:p>
        </p:txBody>
      </p:sp>
    </p:spTree>
    <p:extLst>
      <p:ext uri="{BB962C8B-B14F-4D97-AF65-F5344CB8AC3E}">
        <p14:creationId xmlns:p14="http://schemas.microsoft.com/office/powerpoint/2010/main" xmlns="" val="3308295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CABB9B-E0BC-15D7-4F73-810E5617913A}"/>
              </a:ext>
            </a:extLst>
          </p:cNvPr>
          <p:cNvSpPr>
            <a:spLocks noGrp="1"/>
          </p:cNvSpPr>
          <p:nvPr>
            <p:ph idx="1"/>
          </p:nvPr>
        </p:nvSpPr>
        <p:spPr>
          <a:xfrm>
            <a:off x="2095500" y="190005"/>
            <a:ext cx="7962900" cy="6280665"/>
          </a:xfrm>
        </p:spPr>
        <p:txBody>
          <a:bodyPr>
            <a:normAutofit fontScale="25000" lnSpcReduction="20000"/>
          </a:bodyPr>
          <a:lstStyle/>
          <a:p>
            <a:pPr marL="0" indent="0" algn="ctr">
              <a:lnSpc>
                <a:spcPct val="120000"/>
              </a:lnSpc>
              <a:buNone/>
            </a:pPr>
            <a:r>
              <a:rPr lang="en-US" sz="9600" b="1" u="sng" dirty="0">
                <a:solidFill>
                  <a:schemeClr val="accent2"/>
                </a:solidFill>
                <a:latin typeface="Arial Black" panose="020B0A04020102020204" pitchFamily="34" charset="0"/>
              </a:rPr>
              <a:t>Henri Fayol 14 principles</a:t>
            </a:r>
          </a:p>
          <a:p>
            <a:pPr>
              <a:lnSpc>
                <a:spcPct val="120000"/>
              </a:lnSpc>
              <a:buFont typeface="Wingdings" panose="05000000000000000000" pitchFamily="2" charset="2"/>
              <a:buChar char="ü"/>
            </a:pPr>
            <a:r>
              <a:rPr lang="en-US" sz="7200" dirty="0">
                <a:latin typeface="Arial Black" panose="020B0A04020102020204" pitchFamily="34" charset="0"/>
              </a:rPr>
              <a:t>Division of Work</a:t>
            </a:r>
          </a:p>
          <a:p>
            <a:pPr>
              <a:lnSpc>
                <a:spcPct val="120000"/>
              </a:lnSpc>
              <a:buFont typeface="Wingdings" panose="05000000000000000000" pitchFamily="2" charset="2"/>
              <a:buChar char="ü"/>
            </a:pPr>
            <a:r>
              <a:rPr lang="en-US" sz="7200" dirty="0">
                <a:latin typeface="Arial Black" panose="020B0A04020102020204" pitchFamily="34" charset="0"/>
              </a:rPr>
              <a:t>Authority and responsibility</a:t>
            </a:r>
          </a:p>
          <a:p>
            <a:pPr>
              <a:lnSpc>
                <a:spcPct val="120000"/>
              </a:lnSpc>
              <a:buFont typeface="Wingdings" panose="05000000000000000000" pitchFamily="2" charset="2"/>
              <a:buChar char="ü"/>
            </a:pPr>
            <a:r>
              <a:rPr lang="en-US" sz="7200" dirty="0">
                <a:latin typeface="Arial Black" panose="020B0A04020102020204" pitchFamily="34" charset="0"/>
              </a:rPr>
              <a:t>Discipline</a:t>
            </a:r>
          </a:p>
          <a:p>
            <a:pPr>
              <a:lnSpc>
                <a:spcPct val="120000"/>
              </a:lnSpc>
              <a:buFont typeface="Wingdings" panose="05000000000000000000" pitchFamily="2" charset="2"/>
              <a:buChar char="ü"/>
            </a:pPr>
            <a:r>
              <a:rPr lang="en-US" sz="7200" dirty="0">
                <a:latin typeface="Arial Black" panose="020B0A04020102020204" pitchFamily="34" charset="0"/>
              </a:rPr>
              <a:t>Unity of Command</a:t>
            </a:r>
            <a:endParaRPr lang="en-IN" sz="7200" dirty="0">
              <a:latin typeface="Arial Black" panose="020B0A04020102020204" pitchFamily="34" charset="0"/>
            </a:endParaRPr>
          </a:p>
          <a:p>
            <a:pPr>
              <a:lnSpc>
                <a:spcPct val="120000"/>
              </a:lnSpc>
              <a:buFont typeface="Wingdings" panose="05000000000000000000" pitchFamily="2" charset="2"/>
              <a:buChar char="ü"/>
            </a:pPr>
            <a:r>
              <a:rPr lang="en-US" sz="7200" dirty="0">
                <a:latin typeface="Arial Black" panose="020B0A04020102020204" pitchFamily="34" charset="0"/>
              </a:rPr>
              <a:t>Unity of Direction</a:t>
            </a:r>
          </a:p>
          <a:p>
            <a:pPr>
              <a:lnSpc>
                <a:spcPct val="120000"/>
              </a:lnSpc>
              <a:buFont typeface="Wingdings" panose="05000000000000000000" pitchFamily="2" charset="2"/>
              <a:buChar char="ü"/>
            </a:pPr>
            <a:r>
              <a:rPr lang="en-US" sz="7200" dirty="0">
                <a:latin typeface="Arial Black" panose="020B0A04020102020204" pitchFamily="34" charset="0"/>
              </a:rPr>
              <a:t>Subordination of Individual Interest to Group Interest</a:t>
            </a:r>
          </a:p>
          <a:p>
            <a:pPr>
              <a:lnSpc>
                <a:spcPct val="120000"/>
              </a:lnSpc>
              <a:buFont typeface="Wingdings" panose="05000000000000000000" pitchFamily="2" charset="2"/>
              <a:buChar char="ü"/>
            </a:pPr>
            <a:r>
              <a:rPr lang="en-US" sz="7200" dirty="0">
                <a:latin typeface="Arial Black" panose="020B0A04020102020204" pitchFamily="34" charset="0"/>
              </a:rPr>
              <a:t>Remuneration</a:t>
            </a:r>
          </a:p>
          <a:p>
            <a:pPr>
              <a:lnSpc>
                <a:spcPct val="120000"/>
              </a:lnSpc>
              <a:buFont typeface="Wingdings" panose="05000000000000000000" pitchFamily="2" charset="2"/>
              <a:buChar char="ü"/>
            </a:pPr>
            <a:r>
              <a:rPr lang="en-US" sz="7200" dirty="0">
                <a:latin typeface="Arial Black" panose="020B0A04020102020204" pitchFamily="34" charset="0"/>
              </a:rPr>
              <a:t>Centralization of authority </a:t>
            </a:r>
          </a:p>
          <a:p>
            <a:pPr>
              <a:lnSpc>
                <a:spcPct val="120000"/>
              </a:lnSpc>
              <a:buFont typeface="Wingdings" panose="05000000000000000000" pitchFamily="2" charset="2"/>
              <a:buChar char="ü"/>
            </a:pPr>
            <a:r>
              <a:rPr lang="en-US" sz="7200" dirty="0">
                <a:latin typeface="Arial Black" panose="020B0A04020102020204" pitchFamily="34" charset="0"/>
              </a:rPr>
              <a:t>Scalar Chain</a:t>
            </a:r>
          </a:p>
          <a:p>
            <a:pPr>
              <a:lnSpc>
                <a:spcPct val="120000"/>
              </a:lnSpc>
              <a:buFont typeface="Wingdings" panose="05000000000000000000" pitchFamily="2" charset="2"/>
              <a:buChar char="ü"/>
            </a:pPr>
            <a:r>
              <a:rPr lang="en-US" sz="7200" dirty="0">
                <a:latin typeface="Arial Black" panose="020B0A04020102020204" pitchFamily="34" charset="0"/>
              </a:rPr>
              <a:t>Order</a:t>
            </a:r>
          </a:p>
          <a:p>
            <a:pPr>
              <a:lnSpc>
                <a:spcPct val="120000"/>
              </a:lnSpc>
              <a:buFont typeface="Wingdings" panose="05000000000000000000" pitchFamily="2" charset="2"/>
              <a:buChar char="ü"/>
            </a:pPr>
            <a:r>
              <a:rPr lang="en-US" sz="7200" dirty="0">
                <a:latin typeface="Arial Black" panose="020B0A04020102020204" pitchFamily="34" charset="0"/>
              </a:rPr>
              <a:t>Equity</a:t>
            </a:r>
          </a:p>
          <a:p>
            <a:pPr>
              <a:lnSpc>
                <a:spcPct val="120000"/>
              </a:lnSpc>
              <a:buFont typeface="Wingdings" panose="05000000000000000000" pitchFamily="2" charset="2"/>
              <a:buChar char="ü"/>
            </a:pPr>
            <a:r>
              <a:rPr lang="en-US" sz="7200" dirty="0">
                <a:latin typeface="Arial Black" panose="020B0A04020102020204" pitchFamily="34" charset="0"/>
              </a:rPr>
              <a:t>Stability of Tenure of Personal</a:t>
            </a:r>
          </a:p>
          <a:p>
            <a:pPr>
              <a:lnSpc>
                <a:spcPct val="120000"/>
              </a:lnSpc>
              <a:buFont typeface="Wingdings" panose="05000000000000000000" pitchFamily="2" charset="2"/>
              <a:buChar char="ü"/>
            </a:pPr>
            <a:r>
              <a:rPr lang="en-US" sz="7200" dirty="0">
                <a:latin typeface="Arial Black" panose="020B0A04020102020204" pitchFamily="34" charset="0"/>
              </a:rPr>
              <a:t>Initiative</a:t>
            </a:r>
          </a:p>
          <a:p>
            <a:pPr>
              <a:lnSpc>
                <a:spcPct val="120000"/>
              </a:lnSpc>
              <a:buFont typeface="Wingdings" panose="05000000000000000000" pitchFamily="2" charset="2"/>
              <a:buChar char="ü"/>
            </a:pPr>
            <a:r>
              <a:rPr lang="en-US" sz="7200" dirty="0">
                <a:latin typeface="Arial Black" panose="020B0A04020102020204" pitchFamily="34" charset="0"/>
              </a:rPr>
              <a:t>Esprit De Corps</a:t>
            </a:r>
          </a:p>
        </p:txBody>
      </p:sp>
    </p:spTree>
    <p:extLst>
      <p:ext uri="{BB962C8B-B14F-4D97-AF65-F5344CB8AC3E}">
        <p14:creationId xmlns:p14="http://schemas.microsoft.com/office/powerpoint/2010/main" xmlns="" val="928594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6092DB-3B98-A59D-3526-67125698F1C9}"/>
              </a:ext>
            </a:extLst>
          </p:cNvPr>
          <p:cNvSpPr>
            <a:spLocks noGrp="1"/>
          </p:cNvSpPr>
          <p:nvPr>
            <p:ph type="title"/>
          </p:nvPr>
        </p:nvSpPr>
        <p:spPr>
          <a:xfrm>
            <a:off x="677334" y="609600"/>
            <a:ext cx="8596668" cy="874816"/>
          </a:xfrm>
        </p:spPr>
        <p:txBody>
          <a:bodyPr anchor="t">
            <a:normAutofit fontScale="90000"/>
          </a:bodyPr>
          <a:lstStyle/>
          <a:p>
            <a:r>
              <a:rPr lang="en-US" sz="3600" dirty="0">
                <a:latin typeface="Arial Black" panose="020B0A04020102020204" pitchFamily="34" charset="0"/>
              </a:rPr>
              <a:t>1.DIVISION OF WORK</a:t>
            </a:r>
            <a:br>
              <a:rPr lang="en-US" sz="3600" dirty="0">
                <a:latin typeface="Arial Black" panose="020B0A04020102020204" pitchFamily="34" charset="0"/>
              </a:rPr>
            </a:br>
            <a:endParaRPr lang="en-US" dirty="0"/>
          </a:p>
        </p:txBody>
      </p:sp>
      <p:pic>
        <p:nvPicPr>
          <p:cNvPr id="1026" name="Picture 2">
            <a:extLst>
              <a:ext uri="{FF2B5EF4-FFF2-40B4-BE49-F238E27FC236}">
                <a16:creationId xmlns:a16="http://schemas.microsoft.com/office/drawing/2014/main" xmlns="" id="{A5CAAC59-4021-5302-2030-6C5031322824}"/>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2929672" y="3193538"/>
            <a:ext cx="3717281" cy="3177982"/>
          </a:xfrm>
          <a:prstGeom prst="rect">
            <a:avLst/>
          </a:prstGeom>
          <a:noFill/>
          <a:extLst>
            <a:ext uri="{909E8E84-426E-40DD-AFC4-6F175D3DCCD1}">
              <a14:hiddenFill xmlns:a14="http://schemas.microsoft.com/office/drawing/2010/main" xmlns="">
                <a:solidFill>
                  <a:srgbClr val="FFFFFF"/>
                </a:solidFill>
              </a14:hiddenFill>
            </a:ext>
          </a:extLst>
        </p:spPr>
      </p:pic>
      <p:sp>
        <p:nvSpPr>
          <p:cNvPr id="1030" name="Content Placeholder 1029">
            <a:extLst>
              <a:ext uri="{FF2B5EF4-FFF2-40B4-BE49-F238E27FC236}">
                <a16:creationId xmlns:a16="http://schemas.microsoft.com/office/drawing/2014/main" xmlns="" id="{F0E8DEE6-F3E3-9220-EC0B-04F0D2E3036B}"/>
              </a:ext>
            </a:extLst>
          </p:cNvPr>
          <p:cNvSpPr>
            <a:spLocks noGrp="1"/>
          </p:cNvSpPr>
          <p:nvPr>
            <p:ph idx="1"/>
          </p:nvPr>
        </p:nvSpPr>
        <p:spPr>
          <a:xfrm>
            <a:off x="1199536" y="1749620"/>
            <a:ext cx="5350794" cy="3177982"/>
          </a:xfrm>
        </p:spPr>
        <p:txBody>
          <a:bodyPr>
            <a:normAutofit/>
          </a:bodyPr>
          <a:lstStyle/>
          <a:p>
            <a:pPr marL="0" indent="0" algn="just">
              <a:buNone/>
            </a:pPr>
            <a:r>
              <a:rPr lang="en-US" sz="1600" dirty="0"/>
              <a:t/>
            </a:r>
            <a:br>
              <a:rPr lang="en-US" sz="1600" dirty="0"/>
            </a:br>
            <a:r>
              <a:rPr lang="en-US" b="1" i="0" dirty="0">
                <a:solidFill>
                  <a:srgbClr val="000000"/>
                </a:solidFill>
                <a:effectLst/>
                <a:latin typeface="Arial Black" panose="020B0A04020102020204" pitchFamily="34" charset="0"/>
              </a:rPr>
              <a:t>The principle of division of work states that any work project must be divided into small tasks among workers based on their specialization. This division of work promotes achieving specialization in a skill.</a:t>
            </a:r>
          </a:p>
          <a:p>
            <a:endParaRPr lang="en-US" sz="1500" dirty="0"/>
          </a:p>
        </p:txBody>
      </p:sp>
    </p:spTree>
    <p:extLst>
      <p:ext uri="{BB962C8B-B14F-4D97-AF65-F5344CB8AC3E}">
        <p14:creationId xmlns:p14="http://schemas.microsoft.com/office/powerpoint/2010/main" xmlns="" val="2032945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9C9503-7BAA-C217-535F-A5D78C5C0963}"/>
              </a:ext>
            </a:extLst>
          </p:cNvPr>
          <p:cNvSpPr>
            <a:spLocks noGrp="1"/>
          </p:cNvSpPr>
          <p:nvPr>
            <p:ph type="title"/>
          </p:nvPr>
        </p:nvSpPr>
        <p:spPr>
          <a:xfrm>
            <a:off x="675063" y="609600"/>
            <a:ext cx="8552063" cy="889034"/>
          </a:xfrm>
        </p:spPr>
        <p:txBody>
          <a:bodyPr anchor="ctr">
            <a:normAutofit fontScale="90000"/>
          </a:bodyPr>
          <a:lstStyle/>
          <a:p>
            <a:r>
              <a:rPr lang="en-US" sz="3600" dirty="0">
                <a:latin typeface="Arial Black" panose="020B0A04020102020204" pitchFamily="34" charset="0"/>
              </a:rPr>
              <a:t>2.AUTHORITY AND RESPONSIBILITY</a:t>
            </a:r>
            <a:br>
              <a:rPr lang="en-US" sz="3600" dirty="0">
                <a:latin typeface="Arial Black" panose="020B0A04020102020204" pitchFamily="34" charset="0"/>
              </a:rPr>
            </a:br>
            <a:endParaRPr lang="en-US" dirty="0"/>
          </a:p>
        </p:txBody>
      </p:sp>
      <p:pic>
        <p:nvPicPr>
          <p:cNvPr id="2050" name="Picture 2">
            <a:extLst>
              <a:ext uri="{FF2B5EF4-FFF2-40B4-BE49-F238E27FC236}">
                <a16:creationId xmlns:a16="http://schemas.microsoft.com/office/drawing/2014/main" xmlns="" id="{7C92F8FB-508A-5D44-B47B-8860C16BDC46}"/>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4108" r="14351" b="-1"/>
          <a:stretch/>
        </p:blipFill>
        <p:spPr bwMode="auto">
          <a:xfrm>
            <a:off x="675063" y="1772361"/>
            <a:ext cx="3634455" cy="2601747"/>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a:extLst>
              <a:ext uri="{FF2B5EF4-FFF2-40B4-BE49-F238E27FC236}">
                <a16:creationId xmlns:a16="http://schemas.microsoft.com/office/drawing/2014/main" xmlns="" id="{CA18C7B7-7BFC-8185-21E5-DCEC31C4BA53}"/>
              </a:ext>
            </a:extLst>
          </p:cNvPr>
          <p:cNvPicPr>
            <a:picLocks noChangeAspect="1"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a:off x="5034221" y="2547330"/>
            <a:ext cx="4598657" cy="260234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630C584F-EB3E-E275-19E3-EF24AC822768}"/>
              </a:ext>
            </a:extLst>
          </p:cNvPr>
          <p:cNvSpPr txBox="1"/>
          <p:nvPr/>
        </p:nvSpPr>
        <p:spPr>
          <a:xfrm>
            <a:off x="1606213" y="5552036"/>
            <a:ext cx="8552063" cy="646331"/>
          </a:xfrm>
          <a:prstGeom prst="rect">
            <a:avLst/>
          </a:prstGeom>
          <a:noFill/>
        </p:spPr>
        <p:txBody>
          <a:bodyPr wrap="square">
            <a:spAutoFit/>
          </a:bodyPr>
          <a:lstStyle/>
          <a:p>
            <a:pPr marL="914400" marR="48260" algn="ctr">
              <a:spcAft>
                <a:spcPts val="0"/>
              </a:spcAft>
            </a:pPr>
            <a:r>
              <a:rPr lang="en-IN" sz="1800" b="1" dirty="0">
                <a:effectLst/>
                <a:latin typeface="Times New Roman" panose="02020603050405020304" pitchFamily="18" charset="0"/>
                <a:ea typeface="Arial" panose="020B0604020202020204" pitchFamily="34" charset="0"/>
              </a:rPr>
              <a:t>Authority is the right to give orders and obtain obedience, and responsibility is the corollary of authority.</a:t>
            </a:r>
            <a:endParaRPr lang="en-IN" sz="1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3516236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9C9503-7BAA-C217-535F-A5D78C5C0963}"/>
              </a:ext>
            </a:extLst>
          </p:cNvPr>
          <p:cNvSpPr>
            <a:spLocks noGrp="1"/>
          </p:cNvSpPr>
          <p:nvPr>
            <p:ph type="title"/>
          </p:nvPr>
        </p:nvSpPr>
        <p:spPr>
          <a:xfrm>
            <a:off x="1425038" y="609600"/>
            <a:ext cx="7848963" cy="1320800"/>
          </a:xfrm>
        </p:spPr>
        <p:txBody>
          <a:bodyPr anchor="t">
            <a:normAutofit/>
          </a:bodyPr>
          <a:lstStyle/>
          <a:p>
            <a:r>
              <a:rPr lang="en-US" b="1" dirty="0">
                <a:solidFill>
                  <a:srgbClr val="FF0000"/>
                </a:solidFill>
              </a:rPr>
              <a:t>3.DISCIPLINE</a:t>
            </a:r>
          </a:p>
        </p:txBody>
      </p:sp>
      <p:sp>
        <p:nvSpPr>
          <p:cNvPr id="2054" name="Content Placeholder 2053">
            <a:extLst>
              <a:ext uri="{FF2B5EF4-FFF2-40B4-BE49-F238E27FC236}">
                <a16:creationId xmlns:a16="http://schemas.microsoft.com/office/drawing/2014/main" xmlns="" id="{139CA544-7770-C4BC-1D44-E9CEF5DD3FF4}"/>
              </a:ext>
            </a:extLst>
          </p:cNvPr>
          <p:cNvSpPr>
            <a:spLocks noGrp="1"/>
          </p:cNvSpPr>
          <p:nvPr>
            <p:ph idx="1"/>
          </p:nvPr>
        </p:nvSpPr>
        <p:spPr>
          <a:xfrm>
            <a:off x="1425039" y="2160589"/>
            <a:ext cx="8419605" cy="2102653"/>
          </a:xfrm>
        </p:spPr>
        <p:txBody>
          <a:bodyPr>
            <a:normAutofit/>
          </a:bodyPr>
          <a:lstStyle/>
          <a:p>
            <a:pPr marL="0" indent="0" algn="just">
              <a:lnSpc>
                <a:spcPct val="150000"/>
              </a:lnSpc>
              <a:buNone/>
            </a:pPr>
            <a:r>
              <a:rPr lang="en-US" b="1" i="0" dirty="0">
                <a:solidFill>
                  <a:srgbClr val="51565E"/>
                </a:solidFill>
                <a:effectLst/>
                <a:latin typeface="Times New Roman" panose="02020603050405020304" pitchFamily="18" charset="0"/>
                <a:cs typeface="Times New Roman" panose="02020603050405020304" pitchFamily="18" charset="0"/>
              </a:rPr>
              <a:t>     This principle states that discipline is required for any organization to run effectively. In order to have disciplined employees, managers need to build a culture of mutual respect. There should be a set of organizational rules, philosophies, and structures in place that should be met by everyone.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732110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95C972-0355-8252-93B0-489AE81D6EB7}"/>
              </a:ext>
            </a:extLst>
          </p:cNvPr>
          <p:cNvSpPr>
            <a:spLocks noGrp="1"/>
          </p:cNvSpPr>
          <p:nvPr>
            <p:ph type="title"/>
          </p:nvPr>
        </p:nvSpPr>
        <p:spPr>
          <a:xfrm>
            <a:off x="677334" y="644652"/>
            <a:ext cx="8596668" cy="756062"/>
          </a:xfrm>
        </p:spPr>
        <p:txBody>
          <a:bodyPr>
            <a:normAutofit/>
          </a:bodyPr>
          <a:lstStyle/>
          <a:p>
            <a:r>
              <a:rPr lang="en-US" b="1" dirty="0"/>
              <a:t>4.UNITY OF COMMAND</a:t>
            </a:r>
          </a:p>
        </p:txBody>
      </p:sp>
      <p:pic>
        <p:nvPicPr>
          <p:cNvPr id="3076" name="Picture 4" descr="Fayol's Principles of Management - Class - 12 - YouTube">
            <a:extLst>
              <a:ext uri="{FF2B5EF4-FFF2-40B4-BE49-F238E27FC236}">
                <a16:creationId xmlns:a16="http://schemas.microsoft.com/office/drawing/2014/main" xmlns="" id="{C1492818-9FA7-64BD-E98A-0CBE9CD39CBB}"/>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1220189" y="1531199"/>
            <a:ext cx="3183542" cy="2312509"/>
          </a:xfrm>
          <a:prstGeom prst="rect">
            <a:avLst/>
          </a:prstGeom>
          <a:noFill/>
          <a:extLst>
            <a:ext uri="{909E8E84-426E-40DD-AFC4-6F175D3DCCD1}">
              <a14:hiddenFill xmlns:a14="http://schemas.microsoft.com/office/drawing/2010/main" xmlns="">
                <a:solidFill>
                  <a:srgbClr val="FFFFFF"/>
                </a:solidFill>
              </a14:hiddenFill>
            </a:ext>
          </a:extLst>
        </p:spPr>
      </p:pic>
      <p:sp>
        <p:nvSpPr>
          <p:cNvPr id="3082" name="Content Placeholder 3079">
            <a:extLst>
              <a:ext uri="{FF2B5EF4-FFF2-40B4-BE49-F238E27FC236}">
                <a16:creationId xmlns:a16="http://schemas.microsoft.com/office/drawing/2014/main" xmlns="" id="{A051CA92-4303-14CE-FB15-01158871169C}"/>
              </a:ext>
            </a:extLst>
          </p:cNvPr>
          <p:cNvSpPr>
            <a:spLocks noGrp="1"/>
          </p:cNvSpPr>
          <p:nvPr>
            <p:ph idx="1"/>
          </p:nvPr>
        </p:nvSpPr>
        <p:spPr>
          <a:xfrm>
            <a:off x="961902" y="3843708"/>
            <a:ext cx="8312100" cy="2679718"/>
          </a:xfrm>
        </p:spPr>
        <p:txBody>
          <a:bodyPr>
            <a:normAutofit/>
          </a:bodyPr>
          <a:lstStyle/>
          <a:p>
            <a:pPr marL="0" indent="0" algn="just">
              <a:lnSpc>
                <a:spcPct val="150000"/>
              </a:lnSpc>
              <a:buNone/>
            </a:pPr>
            <a:r>
              <a:rPr lang="en-US" sz="1600" b="1" i="0" dirty="0">
                <a:solidFill>
                  <a:srgbClr val="51565E"/>
                </a:solidFill>
                <a:effectLst/>
                <a:latin typeface="Roboto" panose="02000000000000000000" pitchFamily="2" charset="0"/>
              </a:rPr>
              <a:t>                   </a:t>
            </a:r>
            <a:r>
              <a:rPr lang="en-US" sz="1600" b="1" i="0" dirty="0">
                <a:solidFill>
                  <a:srgbClr val="51565E"/>
                </a:solidFill>
                <a:effectLst/>
                <a:latin typeface="Times New Roman" panose="02020603050405020304" pitchFamily="18" charset="0"/>
                <a:cs typeface="Times New Roman" panose="02020603050405020304" pitchFamily="18" charset="0"/>
              </a:rPr>
              <a:t>This principle states that that should be a clear chain of command in the organization. The employees should be clear on whose instructions to follow. According to Fayol, an employee should receive orders from only one manager. If an employee works under two or more managers, then authority, discipline, and stability are threatened. Moreover, this will cause a breakdown in management structure and cause employees to burn out.</a:t>
            </a:r>
            <a:endParaRPr lang="en-US" sz="1500" b="1" dirty="0">
              <a:latin typeface="Times New Roman" panose="02020603050405020304" pitchFamily="18" charset="0"/>
              <a:cs typeface="Times New Roman" panose="02020603050405020304" pitchFamily="18" charset="0"/>
            </a:endParaRPr>
          </a:p>
        </p:txBody>
      </p:sp>
      <p:pic>
        <p:nvPicPr>
          <p:cNvPr id="3074" name="Picture 2" descr="Management Diary: Principle: UNITY OF COMMAND">
            <a:extLst>
              <a:ext uri="{FF2B5EF4-FFF2-40B4-BE49-F238E27FC236}">
                <a16:creationId xmlns:a16="http://schemas.microsoft.com/office/drawing/2014/main" xmlns="" id="{9B8F9454-08F9-EE79-3A5B-87627B9F79EC}"/>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5894" r="25508"/>
          <a:stretch/>
        </p:blipFill>
        <p:spPr bwMode="auto">
          <a:xfrm>
            <a:off x="5118265" y="1104404"/>
            <a:ext cx="3693226" cy="27393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5766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295C21-AF7E-6896-A75F-0054452A1DCD}"/>
              </a:ext>
            </a:extLst>
          </p:cNvPr>
          <p:cNvSpPr>
            <a:spLocks noGrp="1"/>
          </p:cNvSpPr>
          <p:nvPr>
            <p:ph type="title"/>
          </p:nvPr>
        </p:nvSpPr>
        <p:spPr>
          <a:xfrm>
            <a:off x="677334" y="609600"/>
            <a:ext cx="8596668" cy="791688"/>
          </a:xfrm>
        </p:spPr>
        <p:txBody>
          <a:bodyPr anchor="t">
            <a:normAutofit fontScale="90000"/>
          </a:bodyPr>
          <a:lstStyle/>
          <a:p>
            <a:r>
              <a:rPr lang="en-US" b="1" dirty="0"/>
              <a:t>5.</a:t>
            </a:r>
            <a:r>
              <a:rPr lang="en-US" sz="3600" b="1" dirty="0">
                <a:latin typeface="Arial Black" panose="020B0A04020102020204" pitchFamily="34" charset="0"/>
              </a:rPr>
              <a:t> UNITY OF DIRECTION</a:t>
            </a:r>
            <a:r>
              <a:rPr lang="en-US" sz="3600" dirty="0">
                <a:latin typeface="Arial Black" panose="020B0A04020102020204" pitchFamily="34" charset="0"/>
              </a:rPr>
              <a:t/>
            </a:r>
            <a:br>
              <a:rPr lang="en-US" sz="3600" dirty="0">
                <a:latin typeface="Arial Black" panose="020B0A04020102020204" pitchFamily="34" charset="0"/>
              </a:rPr>
            </a:br>
            <a:endParaRPr lang="en-US" dirty="0"/>
          </a:p>
        </p:txBody>
      </p:sp>
      <p:pic>
        <p:nvPicPr>
          <p:cNvPr id="4098" name="Picture 2" descr="Difference Between Unity of Command and Unity of Direction | Compare the  Difference Between Similar Terms">
            <a:extLst>
              <a:ext uri="{FF2B5EF4-FFF2-40B4-BE49-F238E27FC236}">
                <a16:creationId xmlns:a16="http://schemas.microsoft.com/office/drawing/2014/main" xmlns="" id="{CADB063E-5DBA-10C1-F5E7-051C65648214}"/>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2339439" y="1401288"/>
            <a:ext cx="5070764" cy="2375065"/>
          </a:xfrm>
          <a:prstGeom prst="rect">
            <a:avLst/>
          </a:prstGeom>
          <a:noFill/>
          <a:extLst>
            <a:ext uri="{909E8E84-426E-40DD-AFC4-6F175D3DCCD1}">
              <a14:hiddenFill xmlns:a14="http://schemas.microsoft.com/office/drawing/2010/main" xmlns="">
                <a:solidFill>
                  <a:srgbClr val="FFFFFF"/>
                </a:solidFill>
              </a14:hiddenFill>
            </a:ext>
          </a:extLst>
        </p:spPr>
      </p:pic>
      <p:sp>
        <p:nvSpPr>
          <p:cNvPr id="4102" name="Content Placeholder 4101">
            <a:extLst>
              <a:ext uri="{FF2B5EF4-FFF2-40B4-BE49-F238E27FC236}">
                <a16:creationId xmlns:a16="http://schemas.microsoft.com/office/drawing/2014/main" xmlns="" id="{ABDF260A-FA08-34FF-A6DC-488DCE177F35}"/>
              </a:ext>
            </a:extLst>
          </p:cNvPr>
          <p:cNvSpPr>
            <a:spLocks noGrp="1"/>
          </p:cNvSpPr>
          <p:nvPr>
            <p:ph idx="1"/>
          </p:nvPr>
        </p:nvSpPr>
        <p:spPr>
          <a:xfrm>
            <a:off x="451262" y="3776353"/>
            <a:ext cx="9915895" cy="2660073"/>
          </a:xfrm>
        </p:spPr>
        <p:txBody>
          <a:bodyPr>
            <a:normAutofit lnSpcReduction="10000"/>
          </a:bodyPr>
          <a:lstStyle/>
          <a:p>
            <a:pPr algn="just">
              <a:lnSpc>
                <a:spcPct val="150000"/>
              </a:lnSpc>
            </a:pPr>
            <a:r>
              <a:rPr lang="en-US" sz="1600" b="1" i="0" dirty="0">
                <a:solidFill>
                  <a:srgbClr val="51565E"/>
                </a:solidFill>
                <a:effectLst/>
                <a:latin typeface="Times New Roman" panose="02020603050405020304" pitchFamily="18" charset="0"/>
                <a:cs typeface="Times New Roman" panose="02020603050405020304" pitchFamily="18" charset="0"/>
              </a:rPr>
              <a:t>This henry </a:t>
            </a:r>
            <a:r>
              <a:rPr lang="en-US" sz="1600" b="1" i="0" dirty="0" err="1">
                <a:solidFill>
                  <a:srgbClr val="51565E"/>
                </a:solidFill>
                <a:effectLst/>
                <a:latin typeface="Times New Roman" panose="02020603050405020304" pitchFamily="18" charset="0"/>
                <a:cs typeface="Times New Roman" panose="02020603050405020304" pitchFamily="18" charset="0"/>
              </a:rPr>
              <a:t>fayol</a:t>
            </a:r>
            <a:r>
              <a:rPr lang="en-US" sz="1600" b="1" i="0" dirty="0">
                <a:solidFill>
                  <a:srgbClr val="51565E"/>
                </a:solidFill>
                <a:effectLst/>
                <a:latin typeface="Times New Roman" panose="02020603050405020304" pitchFamily="18" charset="0"/>
                <a:cs typeface="Times New Roman" panose="02020603050405020304" pitchFamily="18" charset="0"/>
              </a:rPr>
              <a:t> principle of management states that the work to be done should be organized in such a way that employees work in harmony towards the same objective, using one plan, under the direction of one manager. </a:t>
            </a:r>
          </a:p>
          <a:p>
            <a:pPr algn="just">
              <a:lnSpc>
                <a:spcPct val="150000"/>
              </a:lnSpc>
            </a:pPr>
            <a:r>
              <a:rPr lang="en-US" sz="1600" b="1" i="0" dirty="0">
                <a:solidFill>
                  <a:srgbClr val="51565E"/>
                </a:solidFill>
                <a:effectLst/>
                <a:latin typeface="Times New Roman" panose="02020603050405020304" pitchFamily="18" charset="0"/>
                <a:cs typeface="Times New Roman" panose="02020603050405020304" pitchFamily="18" charset="0"/>
              </a:rPr>
              <a:t>For example, if you have a range of </a:t>
            </a:r>
            <a:r>
              <a:rPr lang="en-US" sz="1600" b="1" i="0" u="none" strike="noStrike" dirty="0">
                <a:solidFill>
                  <a:srgbClr val="1179EF"/>
                </a:solidFill>
                <a:effectLst/>
                <a:latin typeface="Times New Roman" panose="02020603050405020304" pitchFamily="18" charset="0"/>
                <a:cs typeface="Times New Roman" panose="02020603050405020304" pitchFamily="18" charset="0"/>
                <a:hlinkClick r:id="rId3" tooltip="marketing activities"/>
              </a:rPr>
              <a:t>marketing activities</a:t>
            </a:r>
            <a:r>
              <a:rPr lang="en-US" sz="1600" b="1" i="0" dirty="0">
                <a:solidFill>
                  <a:srgbClr val="51565E"/>
                </a:solidFill>
                <a:effectLst/>
                <a:latin typeface="Times New Roman" panose="02020603050405020304" pitchFamily="18" charset="0"/>
                <a:cs typeface="Times New Roman" panose="02020603050405020304" pitchFamily="18" charset="0"/>
              </a:rPr>
              <a:t> such as advertising, budgeting, sales promotion, etc., there should be one manager using one plan for all the marketing activities. The different activities can be broken down for different sub-managers, but they should all work towards a common goal under the direction of one main person in charge of the whole thing. </a:t>
            </a:r>
            <a:endParaRPr lang="en-US" sz="1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1052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3D4DEA-7696-77DA-C3BB-E330D3AF07DE}"/>
              </a:ext>
            </a:extLst>
          </p:cNvPr>
          <p:cNvSpPr>
            <a:spLocks noGrp="1"/>
          </p:cNvSpPr>
          <p:nvPr>
            <p:ph type="title"/>
          </p:nvPr>
        </p:nvSpPr>
        <p:spPr/>
        <p:txBody>
          <a:bodyPr>
            <a:normAutofit/>
          </a:bodyPr>
          <a:lstStyle/>
          <a:p>
            <a:pPr algn="ctr"/>
            <a:r>
              <a:rPr lang="en-US" sz="4400" b="1" dirty="0" smtClean="0">
                <a:solidFill>
                  <a:srgbClr val="0070C0"/>
                </a:solidFill>
                <a:latin typeface="Times New Roman" pitchFamily="18" charset="0"/>
                <a:cs typeface="Times New Roman" pitchFamily="18" charset="0"/>
              </a:rPr>
              <a:t>Definitions of Management</a:t>
            </a:r>
            <a:r>
              <a:rPr lang="en-US" sz="4400" b="1" dirty="0">
                <a:solidFill>
                  <a:srgbClr val="0070C0"/>
                </a:solidFill>
                <a:latin typeface="Times New Roman" pitchFamily="18" charset="0"/>
                <a:cs typeface="Times New Roman" pitchFamily="18" charset="0"/>
              </a:rPr>
              <a:t/>
            </a:r>
            <a:br>
              <a:rPr lang="en-US" sz="4400" b="1" dirty="0">
                <a:solidFill>
                  <a:srgbClr val="0070C0"/>
                </a:solidFill>
                <a:latin typeface="Times New Roman" pitchFamily="18" charset="0"/>
                <a:cs typeface="Times New Roman" pitchFamily="18" charset="0"/>
              </a:rPr>
            </a:br>
            <a:endParaRPr lang="en-US" dirty="0">
              <a:solidFill>
                <a:srgbClr val="0070C0"/>
              </a:solidFill>
            </a:endParaRPr>
          </a:p>
        </p:txBody>
      </p:sp>
      <p:sp>
        <p:nvSpPr>
          <p:cNvPr id="3" name="Content Placeholder 2">
            <a:extLst>
              <a:ext uri="{FF2B5EF4-FFF2-40B4-BE49-F238E27FC236}">
                <a16:creationId xmlns:a16="http://schemas.microsoft.com/office/drawing/2014/main" xmlns="" id="{280E6820-7C38-CFAC-6298-12385BF86D93}"/>
              </a:ext>
            </a:extLst>
          </p:cNvPr>
          <p:cNvSpPr>
            <a:spLocks noGrp="1"/>
          </p:cNvSpPr>
          <p:nvPr>
            <p:ph idx="1"/>
          </p:nvPr>
        </p:nvSpPr>
        <p:spPr>
          <a:xfrm>
            <a:off x="677334" y="2160589"/>
            <a:ext cx="9571566" cy="3880773"/>
          </a:xfrm>
        </p:spPr>
        <p:txBody>
          <a:bodyPr>
            <a:normAutofit lnSpcReduction="10000"/>
          </a:bodyPr>
          <a:lstStyle/>
          <a:p>
            <a:pPr>
              <a:buFont typeface="Wingdings" panose="05000000000000000000" pitchFamily="2" charset="2"/>
              <a:buChar char="v"/>
            </a:pPr>
            <a:r>
              <a:rPr lang="en-US" sz="2400" b="1" dirty="0">
                <a:latin typeface="Times New Roman" pitchFamily="18" charset="0"/>
                <a:cs typeface="Times New Roman" pitchFamily="18" charset="0"/>
              </a:rPr>
              <a:t>According to </a:t>
            </a:r>
            <a:r>
              <a:rPr lang="en-US" sz="2400" b="1" u="sng" dirty="0">
                <a:solidFill>
                  <a:srgbClr val="FF0000"/>
                </a:solidFill>
                <a:latin typeface="Times New Roman" pitchFamily="18" charset="0"/>
                <a:cs typeface="Times New Roman" pitchFamily="18" charset="0"/>
              </a:rPr>
              <a:t>Henry Fayola</a:t>
            </a:r>
            <a:r>
              <a:rPr lang="en-US" sz="2400" b="1" dirty="0">
                <a:latin typeface="Times New Roman" pitchFamily="18" charset="0"/>
                <a:cs typeface="Times New Roman" pitchFamily="18" charset="0"/>
              </a:rPr>
              <a:t>, "To manage is to forecast and to plan, to organize, to command, to coordinate and to control". </a:t>
            </a:r>
          </a:p>
          <a:p>
            <a:pPr lvl="0">
              <a:buFont typeface="Wingdings" panose="05000000000000000000" pitchFamily="2" charset="2"/>
              <a:buChar char="v"/>
            </a:pPr>
            <a:endParaRPr lang="en-US" sz="2400" b="1" dirty="0">
              <a:latin typeface="Times New Roman" pitchFamily="18" charset="0"/>
              <a:cs typeface="Times New Roman" pitchFamily="18" charset="0"/>
            </a:endParaRPr>
          </a:p>
          <a:p>
            <a:pPr>
              <a:buFont typeface="Wingdings" panose="05000000000000000000" pitchFamily="2" charset="2"/>
              <a:buChar char="v"/>
            </a:pPr>
            <a:r>
              <a:rPr lang="en-US" sz="2400" b="1" dirty="0">
                <a:latin typeface="Times New Roman" pitchFamily="18" charset="0"/>
                <a:cs typeface="Times New Roman" pitchFamily="18" charset="0"/>
              </a:rPr>
              <a:t>According to </a:t>
            </a:r>
            <a:r>
              <a:rPr lang="en-US" sz="2400" b="1" u="sng" dirty="0">
                <a:solidFill>
                  <a:srgbClr val="FF0000"/>
                </a:solidFill>
                <a:latin typeface="Times New Roman" pitchFamily="18" charset="0"/>
                <a:cs typeface="Times New Roman" pitchFamily="18" charset="0"/>
              </a:rPr>
              <a:t>Harold Koontz</a:t>
            </a:r>
            <a:r>
              <a:rPr lang="en-US" sz="2400" b="1" dirty="0">
                <a:latin typeface="Times New Roman" pitchFamily="18" charset="0"/>
                <a:cs typeface="Times New Roman" pitchFamily="18" charset="0"/>
              </a:rPr>
              <a:t>, "Management is the art of getting things done through and with people in formally organized groups”. </a:t>
            </a:r>
          </a:p>
          <a:p>
            <a:pPr marL="0" indent="0">
              <a:buNone/>
            </a:pPr>
            <a:endParaRPr lang="en-US" sz="2400" b="1" dirty="0">
              <a:latin typeface="Times New Roman" pitchFamily="18" charset="0"/>
              <a:cs typeface="Times New Roman" pitchFamily="18" charset="0"/>
            </a:endParaRPr>
          </a:p>
          <a:p>
            <a:pPr>
              <a:buFont typeface="Wingdings" panose="05000000000000000000" pitchFamily="2" charset="2"/>
              <a:buChar char="v"/>
            </a:pPr>
            <a:r>
              <a:rPr lang="en-US" sz="2400" b="1" dirty="0">
                <a:latin typeface="Times New Roman" pitchFamily="18" charset="0"/>
                <a:cs typeface="Times New Roman" pitchFamily="18" charset="0"/>
              </a:rPr>
              <a:t>According to </a:t>
            </a:r>
            <a:r>
              <a:rPr lang="en-US" sz="2400" b="1" u="sng" dirty="0" err="1">
                <a:solidFill>
                  <a:srgbClr val="FF0000"/>
                </a:solidFill>
                <a:latin typeface="Times New Roman" pitchFamily="18" charset="0"/>
                <a:cs typeface="Times New Roman" pitchFamily="18" charset="0"/>
              </a:rPr>
              <a:t>F.W.Taylor</a:t>
            </a:r>
            <a:r>
              <a:rPr lang="en-US" sz="2400" b="1" u="sng" dirty="0">
                <a:solidFill>
                  <a:srgbClr val="FF000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   </a:t>
            </a:r>
            <a:r>
              <a:rPr lang="en-US" sz="2400" b="1" dirty="0">
                <a:latin typeface="Times New Roman" pitchFamily="18" charset="0"/>
                <a:cs typeface="Times New Roman" pitchFamily="18" charset="0"/>
              </a:rPr>
              <a:t>"  Management is knowing exactly what you want men to do and then seeing that they do it the best and cheapest ways ".</a:t>
            </a:r>
          </a:p>
          <a:p>
            <a:pPr marL="0" indent="0">
              <a:buNone/>
            </a:pPr>
            <a:endParaRPr lang="en-IN" sz="24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500891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03691-4575-D1A0-F30E-05CB6E7C3E78}"/>
              </a:ext>
            </a:extLst>
          </p:cNvPr>
          <p:cNvSpPr>
            <a:spLocks noGrp="1"/>
          </p:cNvSpPr>
          <p:nvPr>
            <p:ph type="title"/>
          </p:nvPr>
        </p:nvSpPr>
        <p:spPr>
          <a:xfrm>
            <a:off x="677333" y="609600"/>
            <a:ext cx="10592349" cy="1320800"/>
          </a:xfrm>
        </p:spPr>
        <p:txBody>
          <a:bodyPr anchor="t">
            <a:normAutofit fontScale="90000"/>
          </a:bodyPr>
          <a:lstStyle/>
          <a:p>
            <a:pPr algn="ctr"/>
            <a:r>
              <a:rPr lang="en-US" b="1" dirty="0">
                <a:solidFill>
                  <a:srgbClr val="FF0000"/>
                </a:solidFill>
              </a:rPr>
              <a:t>6.</a:t>
            </a:r>
            <a:r>
              <a:rPr lang="en-US" sz="3100" dirty="0">
                <a:solidFill>
                  <a:srgbClr val="FF0000"/>
                </a:solidFill>
                <a:latin typeface="Arial Black" panose="020B0A04020102020204" pitchFamily="34" charset="0"/>
              </a:rPr>
              <a:t>SUBORDINATION OF INDIVIDUAL INTEREST </a:t>
            </a:r>
            <a:br>
              <a:rPr lang="en-US" sz="3100" dirty="0">
                <a:solidFill>
                  <a:srgbClr val="FF0000"/>
                </a:solidFill>
                <a:latin typeface="Arial Black" panose="020B0A04020102020204" pitchFamily="34" charset="0"/>
              </a:rPr>
            </a:br>
            <a:r>
              <a:rPr lang="en-US" sz="3100" dirty="0">
                <a:solidFill>
                  <a:srgbClr val="FF0000"/>
                </a:solidFill>
                <a:latin typeface="Arial Black" panose="020B0A04020102020204" pitchFamily="34" charset="0"/>
              </a:rPr>
              <a:t>TO GROUP INTEREST</a:t>
            </a:r>
            <a:r>
              <a:rPr lang="en-US" sz="3100" dirty="0">
                <a:latin typeface="Arial Black" panose="020B0A04020102020204" pitchFamily="34" charset="0"/>
              </a:rPr>
              <a:t/>
            </a:r>
            <a:br>
              <a:rPr lang="en-US" sz="3100" dirty="0">
                <a:latin typeface="Arial Black" panose="020B0A04020102020204" pitchFamily="34" charset="0"/>
              </a:rPr>
            </a:br>
            <a:endParaRPr lang="en-US" b="1" dirty="0"/>
          </a:p>
        </p:txBody>
      </p:sp>
      <p:pic>
        <p:nvPicPr>
          <p:cNvPr id="5122" name="Picture 2" descr="14 Principles of Management by Henri Fayol - GeeksforGeeks">
            <a:extLst>
              <a:ext uri="{FF2B5EF4-FFF2-40B4-BE49-F238E27FC236}">
                <a16:creationId xmlns:a16="http://schemas.microsoft.com/office/drawing/2014/main" xmlns="" id="{013467B3-4EF2-E0AF-3489-384BDA0897A5}"/>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2434442" y="2351314"/>
            <a:ext cx="6353298" cy="297480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4E0C052B-FF9F-22A1-0718-2918A403FA9E}"/>
              </a:ext>
            </a:extLst>
          </p:cNvPr>
          <p:cNvSpPr txBox="1"/>
          <p:nvPr/>
        </p:nvSpPr>
        <p:spPr>
          <a:xfrm>
            <a:off x="1104405" y="5326122"/>
            <a:ext cx="7932717" cy="646331"/>
          </a:xfrm>
          <a:prstGeom prst="rect">
            <a:avLst/>
          </a:prstGeom>
          <a:noFill/>
        </p:spPr>
        <p:txBody>
          <a:bodyPr wrap="square">
            <a:spAutoFit/>
          </a:bodyPr>
          <a:lstStyle/>
          <a:p>
            <a:pPr marL="914400" marR="48260">
              <a:spcAft>
                <a:spcPts val="0"/>
              </a:spcAft>
            </a:pPr>
            <a:r>
              <a:rPr lang="en-IN" sz="1800" b="1" dirty="0">
                <a:effectLst/>
                <a:latin typeface="Times New Roman" panose="02020603050405020304" pitchFamily="18" charset="0"/>
                <a:ea typeface="Arial" panose="020B0604020202020204" pitchFamily="34" charset="0"/>
              </a:rPr>
              <a:t>The interests of any one employee or group of employees should not take precedence over the interests of the organization as a whole.</a:t>
            </a:r>
            <a:endParaRPr lang="en-IN" sz="1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2878318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99EA96-2A72-2789-F44E-4992BCF54007}"/>
              </a:ext>
            </a:extLst>
          </p:cNvPr>
          <p:cNvSpPr>
            <a:spLocks noGrp="1"/>
          </p:cNvSpPr>
          <p:nvPr>
            <p:ph type="title"/>
          </p:nvPr>
        </p:nvSpPr>
        <p:spPr>
          <a:xfrm>
            <a:off x="677334" y="609600"/>
            <a:ext cx="8596668" cy="663476"/>
          </a:xfrm>
        </p:spPr>
        <p:txBody>
          <a:bodyPr/>
          <a:lstStyle/>
          <a:p>
            <a:r>
              <a:rPr lang="en-US" b="1" dirty="0"/>
              <a:t>7.REMUNERATION</a:t>
            </a:r>
          </a:p>
        </p:txBody>
      </p:sp>
      <p:sp>
        <p:nvSpPr>
          <p:cNvPr id="7" name="AutoShape 8" descr="Remuneration Of Employees Principle Of Management">
            <a:extLst>
              <a:ext uri="{FF2B5EF4-FFF2-40B4-BE49-F238E27FC236}">
                <a16:creationId xmlns:a16="http://schemas.microsoft.com/office/drawing/2014/main" xmlns="" id="{2C2584D0-A4D5-AE74-A2DF-F2793A1E9C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xmlns="" id="{0AD15BF0-8B8A-7669-7A9E-B52128E050C6}"/>
              </a:ext>
            </a:extLst>
          </p:cNvPr>
          <p:cNvPicPr>
            <a:picLocks noChangeAspect="1"/>
          </p:cNvPicPr>
          <p:nvPr/>
        </p:nvPicPr>
        <p:blipFill>
          <a:blip r:embed="rId2"/>
          <a:stretch>
            <a:fillRect/>
          </a:stretch>
        </p:blipFill>
        <p:spPr>
          <a:xfrm>
            <a:off x="629095" y="1734590"/>
            <a:ext cx="4346573" cy="3369192"/>
          </a:xfrm>
          <a:prstGeom prst="rect">
            <a:avLst/>
          </a:prstGeom>
        </p:spPr>
      </p:pic>
      <p:sp>
        <p:nvSpPr>
          <p:cNvPr id="11" name="TextBox 10">
            <a:extLst>
              <a:ext uri="{FF2B5EF4-FFF2-40B4-BE49-F238E27FC236}">
                <a16:creationId xmlns:a16="http://schemas.microsoft.com/office/drawing/2014/main" xmlns="" id="{AE7E882C-6023-8E8F-973D-012DCB81BDB7}"/>
              </a:ext>
            </a:extLst>
          </p:cNvPr>
          <p:cNvSpPr txBox="1"/>
          <p:nvPr/>
        </p:nvSpPr>
        <p:spPr>
          <a:xfrm>
            <a:off x="5404976" y="2122438"/>
            <a:ext cx="6268467" cy="2951064"/>
          </a:xfrm>
          <a:prstGeom prst="rect">
            <a:avLst/>
          </a:prstGeom>
          <a:noFill/>
        </p:spPr>
        <p:txBody>
          <a:bodyPr wrap="square">
            <a:spAutoFit/>
          </a:bodyPr>
          <a:lstStyle/>
          <a:p>
            <a:pPr algn="just">
              <a:lnSpc>
                <a:spcPct val="150000"/>
              </a:lnSpc>
            </a:pPr>
            <a:r>
              <a:rPr lang="en-US" b="1" i="0" dirty="0">
                <a:solidFill>
                  <a:srgbClr val="51565E"/>
                </a:solidFill>
                <a:effectLst/>
                <a:latin typeface="Times New Roman" panose="02020603050405020304" pitchFamily="18" charset="0"/>
                <a:cs typeface="Times New Roman" panose="02020603050405020304" pitchFamily="18" charset="0"/>
              </a:rPr>
              <a:t>This henry </a:t>
            </a:r>
            <a:r>
              <a:rPr lang="en-US" b="1" i="0" dirty="0" err="1">
                <a:solidFill>
                  <a:srgbClr val="51565E"/>
                </a:solidFill>
                <a:effectLst/>
                <a:latin typeface="Times New Roman" panose="02020603050405020304" pitchFamily="18" charset="0"/>
                <a:cs typeface="Times New Roman" panose="02020603050405020304" pitchFamily="18" charset="0"/>
              </a:rPr>
              <a:t>fayol</a:t>
            </a:r>
            <a:r>
              <a:rPr lang="en-US" b="1" i="0" dirty="0">
                <a:solidFill>
                  <a:srgbClr val="51565E"/>
                </a:solidFill>
                <a:effectLst/>
                <a:latin typeface="Times New Roman" panose="02020603050405020304" pitchFamily="18" charset="0"/>
                <a:cs typeface="Times New Roman" panose="02020603050405020304" pitchFamily="18" charset="0"/>
              </a:rPr>
              <a:t> principle of management states that employees should be paid fair wages for the work that they carry out. Any organization that underpays its workers will struggle to motivate and keep quality workers. This remuneration should include both financial and non-financial incentives. Also, there should be a structure in place to</a:t>
            </a:r>
            <a:r>
              <a:rPr lang="en-US" b="1" i="0" u="none" strike="noStrike" dirty="0">
                <a:solidFill>
                  <a:srgbClr val="1179EF"/>
                </a:solidFill>
                <a:effectLst/>
                <a:latin typeface="Times New Roman" panose="02020603050405020304" pitchFamily="18" charset="0"/>
                <a:cs typeface="Times New Roman" panose="02020603050405020304" pitchFamily="18" charset="0"/>
                <a:hlinkClick r:id="rId3" tooltip="reward good performance"/>
              </a:rPr>
              <a:t> reward good performance</a:t>
            </a:r>
            <a:r>
              <a:rPr lang="en-US" b="1" i="0" dirty="0">
                <a:solidFill>
                  <a:srgbClr val="51565E"/>
                </a:solidFill>
                <a:effectLst/>
                <a:latin typeface="Times New Roman" panose="02020603050405020304" pitchFamily="18" charset="0"/>
                <a:cs typeface="Times New Roman" panose="02020603050405020304" pitchFamily="18" charset="0"/>
              </a:rPr>
              <a:t> to motivate employees.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56561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FC7FC-A1E4-DE6B-A631-7BB3AFF19094}"/>
              </a:ext>
            </a:extLst>
          </p:cNvPr>
          <p:cNvSpPr>
            <a:spLocks noGrp="1"/>
          </p:cNvSpPr>
          <p:nvPr>
            <p:ph type="title"/>
          </p:nvPr>
        </p:nvSpPr>
        <p:spPr>
          <a:xfrm>
            <a:off x="677334" y="609600"/>
            <a:ext cx="8596668" cy="922317"/>
          </a:xfrm>
        </p:spPr>
        <p:txBody>
          <a:bodyPr anchor="t">
            <a:normAutofit/>
          </a:bodyPr>
          <a:lstStyle/>
          <a:p>
            <a:r>
              <a:rPr lang="en-US" b="1" dirty="0"/>
              <a:t>8.CENTRALIZATION</a:t>
            </a:r>
          </a:p>
        </p:txBody>
      </p:sp>
      <p:pic>
        <p:nvPicPr>
          <p:cNvPr id="7170" name="Picture 2" descr="Difference Between Centralization and Decentralization (with Comparison  Chart) - Key Differences">
            <a:extLst>
              <a:ext uri="{FF2B5EF4-FFF2-40B4-BE49-F238E27FC236}">
                <a16:creationId xmlns:a16="http://schemas.microsoft.com/office/drawing/2014/main" xmlns="" id="{B2AB03C2-443D-8204-A7A0-81102987AA66}"/>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817474" y="2159331"/>
            <a:ext cx="4039661" cy="2760944"/>
          </a:xfrm>
          <a:prstGeom prst="rect">
            <a:avLst/>
          </a:prstGeom>
          <a:noFill/>
          <a:extLst>
            <a:ext uri="{909E8E84-426E-40DD-AFC4-6F175D3DCCD1}">
              <a14:hiddenFill xmlns:a14="http://schemas.microsoft.com/office/drawing/2010/main" xmlns="">
                <a:solidFill>
                  <a:srgbClr val="FFFFFF"/>
                </a:solidFill>
              </a14:hiddenFill>
            </a:ext>
          </a:extLst>
        </p:spPr>
      </p:pic>
      <p:sp>
        <p:nvSpPr>
          <p:cNvPr id="7174" name="Content Placeholder 7173">
            <a:extLst>
              <a:ext uri="{FF2B5EF4-FFF2-40B4-BE49-F238E27FC236}">
                <a16:creationId xmlns:a16="http://schemas.microsoft.com/office/drawing/2014/main" xmlns="" id="{EDBC5FB1-7D47-499B-1F98-F391994170DA}"/>
              </a:ext>
            </a:extLst>
          </p:cNvPr>
          <p:cNvSpPr>
            <a:spLocks noGrp="1"/>
          </p:cNvSpPr>
          <p:nvPr>
            <p:ph idx="1"/>
          </p:nvPr>
        </p:nvSpPr>
        <p:spPr>
          <a:xfrm>
            <a:off x="4965290" y="1733797"/>
            <a:ext cx="6601276" cy="4307565"/>
          </a:xfrm>
        </p:spPr>
        <p:txBody>
          <a:bodyPr>
            <a:normAutofit/>
          </a:bodyPr>
          <a:lstStyle/>
          <a:p>
            <a:pPr marL="0" indent="0" algn="just">
              <a:lnSpc>
                <a:spcPct val="150000"/>
              </a:lnSpc>
              <a:buNone/>
            </a:pPr>
            <a:r>
              <a:rPr lang="en-US" sz="1600" b="1" i="0" dirty="0">
                <a:solidFill>
                  <a:srgbClr val="51565E"/>
                </a:solidFill>
                <a:effectLst/>
                <a:latin typeface="Times New Roman" panose="02020603050405020304" pitchFamily="18" charset="0"/>
                <a:cs typeface="Times New Roman" panose="02020603050405020304" pitchFamily="18" charset="0"/>
              </a:rPr>
              <a:t>Centralization refers to the concentration of power in the hands of the authority and following a top-bottom approach to management. In decentralization, this authority is distributed to all levels of management. In a modern context, no organization can be completely centralized or decentralized. </a:t>
            </a:r>
          </a:p>
          <a:p>
            <a:pPr marL="0" indent="0" algn="just">
              <a:lnSpc>
                <a:spcPct val="150000"/>
              </a:lnSpc>
              <a:buNone/>
            </a:pPr>
            <a:r>
              <a:rPr lang="en-US" sz="1600" b="1" i="0" dirty="0">
                <a:solidFill>
                  <a:srgbClr val="51565E"/>
                </a:solidFill>
                <a:effectLst/>
                <a:latin typeface="Times New Roman" panose="02020603050405020304" pitchFamily="18" charset="0"/>
                <a:cs typeface="Times New Roman" panose="02020603050405020304" pitchFamily="18" charset="0"/>
              </a:rPr>
              <a:t>Complete centralization means that people at the bottom have no authority over their responsibilities. Similarly, complete decentralization means that there will be no superior authority to control the organization. To use this effectively today, there should be a balance of centralization and decentralization. The degree to which this balance is achieved will differ from organization to organization</a:t>
            </a:r>
            <a:r>
              <a:rPr lang="en-US" sz="1600" b="1" i="0" dirty="0">
                <a:solidFill>
                  <a:srgbClr val="51565E"/>
                </a:solidFill>
                <a:effectLst/>
                <a:highlight>
                  <a:srgbClr val="C0C0C0"/>
                </a:highlight>
                <a:latin typeface="Roboto" panose="02000000000000000000" pitchFamily="2" charset="0"/>
              </a:rPr>
              <a:t>.</a:t>
            </a:r>
            <a:endParaRPr lang="en-US" sz="1500" b="1" dirty="0">
              <a:highlight>
                <a:srgbClr val="C0C0C0"/>
              </a:highlight>
            </a:endParaRPr>
          </a:p>
        </p:txBody>
      </p:sp>
    </p:spTree>
    <p:extLst>
      <p:ext uri="{BB962C8B-B14F-4D97-AF65-F5344CB8AC3E}">
        <p14:creationId xmlns:p14="http://schemas.microsoft.com/office/powerpoint/2010/main" xmlns="" val="3743236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094351-34B2-B2ED-4DFF-AA8D5BC6A30C}"/>
              </a:ext>
            </a:extLst>
          </p:cNvPr>
          <p:cNvSpPr>
            <a:spLocks noGrp="1"/>
          </p:cNvSpPr>
          <p:nvPr>
            <p:ph type="title"/>
          </p:nvPr>
        </p:nvSpPr>
        <p:spPr>
          <a:xfrm>
            <a:off x="677334" y="609600"/>
            <a:ext cx="8596668" cy="1320800"/>
          </a:xfrm>
        </p:spPr>
        <p:txBody>
          <a:bodyPr anchor="t">
            <a:normAutofit/>
          </a:bodyPr>
          <a:lstStyle/>
          <a:p>
            <a:r>
              <a:rPr lang="en-US" b="1" dirty="0"/>
              <a:t>9. SCALAR CHAIN </a:t>
            </a:r>
          </a:p>
        </p:txBody>
      </p:sp>
      <p:sp>
        <p:nvSpPr>
          <p:cNvPr id="8198" name="Content Placeholder 8197">
            <a:extLst>
              <a:ext uri="{FF2B5EF4-FFF2-40B4-BE49-F238E27FC236}">
                <a16:creationId xmlns:a16="http://schemas.microsoft.com/office/drawing/2014/main" xmlns="" id="{D1E40924-AF74-149C-838B-72794D3AD139}"/>
              </a:ext>
            </a:extLst>
          </p:cNvPr>
          <p:cNvSpPr>
            <a:spLocks noGrp="1"/>
          </p:cNvSpPr>
          <p:nvPr>
            <p:ph idx="1"/>
          </p:nvPr>
        </p:nvSpPr>
        <p:spPr>
          <a:xfrm>
            <a:off x="5367646" y="2160589"/>
            <a:ext cx="6147019" cy="3242684"/>
          </a:xfrm>
        </p:spPr>
        <p:txBody>
          <a:bodyPr>
            <a:normAutofit/>
          </a:bodyPr>
          <a:lstStyle/>
          <a:p>
            <a:pPr algn="just"/>
            <a:r>
              <a:rPr lang="en-US" b="1" i="0" dirty="0">
                <a:solidFill>
                  <a:srgbClr val="273239"/>
                </a:solidFill>
                <a:effectLst/>
                <a:latin typeface="Times New Roman" panose="02020603050405020304" pitchFamily="18" charset="0"/>
                <a:cs typeface="Times New Roman" panose="02020603050405020304" pitchFamily="18" charset="0"/>
              </a:rPr>
              <a:t> According to this principle, there is a scalar chain of authority and communication that moves in a straight line from the superior to the lowest subordinate. </a:t>
            </a:r>
          </a:p>
          <a:p>
            <a:pPr algn="just"/>
            <a:r>
              <a:rPr lang="en-US" b="1" i="0" dirty="0">
                <a:solidFill>
                  <a:srgbClr val="273239"/>
                </a:solidFill>
                <a:effectLst/>
                <a:latin typeface="Times New Roman" panose="02020603050405020304" pitchFamily="18" charset="0"/>
                <a:cs typeface="Times New Roman" panose="02020603050405020304" pitchFamily="18" charset="0"/>
              </a:rPr>
              <a:t> Henri Fayol permitted a shortcut of chain in case of urgency known as </a:t>
            </a:r>
            <a:r>
              <a:rPr lang="en-US" b="1" i="1" dirty="0">
                <a:solidFill>
                  <a:srgbClr val="273239"/>
                </a:solidFill>
                <a:effectLst/>
                <a:latin typeface="Times New Roman" panose="02020603050405020304" pitchFamily="18" charset="0"/>
                <a:cs typeface="Times New Roman" panose="02020603050405020304" pitchFamily="18" charset="0"/>
              </a:rPr>
              <a:t>gang plank. </a:t>
            </a:r>
            <a:r>
              <a:rPr lang="en-US" b="1" i="0" dirty="0">
                <a:solidFill>
                  <a:srgbClr val="273239"/>
                </a:solidFill>
                <a:effectLst/>
                <a:latin typeface="Times New Roman" panose="02020603050405020304" pitchFamily="18" charset="0"/>
                <a:cs typeface="Times New Roman" panose="02020603050405020304" pitchFamily="18" charset="0"/>
              </a:rPr>
              <a:t>Gang plank allows direct communication between two employees of the same level. </a:t>
            </a:r>
            <a:endParaRPr lang="en-US" b="1" dirty="0">
              <a:latin typeface="Times New Roman" panose="02020603050405020304" pitchFamily="18" charset="0"/>
              <a:cs typeface="Times New Roman" panose="02020603050405020304" pitchFamily="18" charset="0"/>
            </a:endParaRPr>
          </a:p>
        </p:txBody>
      </p:sp>
      <p:pic>
        <p:nvPicPr>
          <p:cNvPr id="8194" name="Picture 2" descr="A triangle with points and letters&#10;&#10;Description automatically generated">
            <a:extLst>
              <a:ext uri="{FF2B5EF4-FFF2-40B4-BE49-F238E27FC236}">
                <a16:creationId xmlns:a16="http://schemas.microsoft.com/office/drawing/2014/main" xmlns="" id="{C12FD323-BBAA-2A1B-CD2F-324A96111793}"/>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1938" r="3" b="3"/>
          <a:stretch/>
        </p:blipFill>
        <p:spPr bwMode="auto">
          <a:xfrm>
            <a:off x="677334" y="2159331"/>
            <a:ext cx="4354873" cy="38823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41900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734378-E7F9-06FC-0930-2E642CD87D56}"/>
              </a:ext>
            </a:extLst>
          </p:cNvPr>
          <p:cNvSpPr>
            <a:spLocks noGrp="1"/>
          </p:cNvSpPr>
          <p:nvPr>
            <p:ph type="title"/>
          </p:nvPr>
        </p:nvSpPr>
        <p:spPr>
          <a:xfrm>
            <a:off x="677334" y="609600"/>
            <a:ext cx="8596668" cy="1320800"/>
          </a:xfrm>
        </p:spPr>
        <p:txBody>
          <a:bodyPr>
            <a:normAutofit/>
          </a:bodyPr>
          <a:lstStyle/>
          <a:p>
            <a:r>
              <a:rPr lang="en-US" b="1" dirty="0">
                <a:solidFill>
                  <a:srgbClr val="FF0000"/>
                </a:solidFill>
                <a:latin typeface="Arial Black" panose="020B0A04020102020204" pitchFamily="34" charset="0"/>
              </a:rPr>
              <a:t>10.ORDER</a:t>
            </a:r>
          </a:p>
        </p:txBody>
      </p:sp>
      <p:pic>
        <p:nvPicPr>
          <p:cNvPr id="6" name="Content Placeholder 5" descr="A person holding a stack of boxes&#10;&#10;Description automatically generated">
            <a:extLst>
              <a:ext uri="{FF2B5EF4-FFF2-40B4-BE49-F238E27FC236}">
                <a16:creationId xmlns:a16="http://schemas.microsoft.com/office/drawing/2014/main" xmlns="" id="{D9AA8F00-4291-DC84-11DD-53FE96B0BF63}"/>
              </a:ext>
            </a:extLst>
          </p:cNvPr>
          <p:cNvPicPr>
            <a:picLocks noChangeAspect="1"/>
          </p:cNvPicPr>
          <p:nvPr/>
        </p:nvPicPr>
        <p:blipFill>
          <a:blip r:embed="rId2"/>
          <a:stretch>
            <a:fillRect/>
          </a:stretch>
        </p:blipFill>
        <p:spPr>
          <a:xfrm>
            <a:off x="1104404" y="1930400"/>
            <a:ext cx="4991595" cy="2055813"/>
          </a:xfrm>
          <a:prstGeom prst="rect">
            <a:avLst/>
          </a:prstGeom>
        </p:spPr>
      </p:pic>
      <p:sp>
        <p:nvSpPr>
          <p:cNvPr id="10" name="Content Placeholder 9">
            <a:extLst>
              <a:ext uri="{FF2B5EF4-FFF2-40B4-BE49-F238E27FC236}">
                <a16:creationId xmlns:a16="http://schemas.microsoft.com/office/drawing/2014/main" xmlns="" id="{25D301A8-3AED-01B9-4C74-9678118E9B82}"/>
              </a:ext>
            </a:extLst>
          </p:cNvPr>
          <p:cNvSpPr>
            <a:spLocks noGrp="1"/>
          </p:cNvSpPr>
          <p:nvPr>
            <p:ph idx="1"/>
          </p:nvPr>
        </p:nvSpPr>
        <p:spPr>
          <a:xfrm>
            <a:off x="6329362" y="2160590"/>
            <a:ext cx="5185303" cy="2993302"/>
          </a:xfrm>
        </p:spPr>
        <p:txBody>
          <a:bodyPr>
            <a:normAutofit/>
          </a:bodyPr>
          <a:lstStyle/>
          <a:p>
            <a:pPr algn="just">
              <a:lnSpc>
                <a:spcPct val="150000"/>
              </a:lnSpc>
            </a:pPr>
            <a:r>
              <a:rPr lang="en-US" sz="1500" b="1" i="0" dirty="0">
                <a:effectLst/>
                <a:latin typeface="Times New Roman" panose="02020603050405020304" pitchFamily="18" charset="0"/>
                <a:cs typeface="Times New Roman" panose="02020603050405020304" pitchFamily="18" charset="0"/>
              </a:rPr>
              <a:t> </a:t>
            </a:r>
            <a:r>
              <a:rPr lang="en-US" sz="1600" b="1" i="0" dirty="0">
                <a:effectLst/>
                <a:latin typeface="Times New Roman" panose="02020603050405020304" pitchFamily="18" charset="0"/>
                <a:cs typeface="Times New Roman" panose="02020603050405020304" pitchFamily="18" charset="0"/>
              </a:rPr>
              <a:t>This principle states that there should be an orderly placement of resources (manpower, money, materials, etc.) in the right place at the right time. </a:t>
            </a:r>
          </a:p>
          <a:p>
            <a:pPr algn="just">
              <a:lnSpc>
                <a:spcPct val="150000"/>
              </a:lnSpc>
            </a:pPr>
            <a:r>
              <a:rPr lang="en-US" sz="1600" b="1" i="0" dirty="0">
                <a:effectLst/>
                <a:latin typeface="Times New Roman" panose="02020603050405020304" pitchFamily="18" charset="0"/>
                <a:cs typeface="Times New Roman" panose="02020603050405020304" pitchFamily="18" charset="0"/>
              </a:rPr>
              <a:t> This ensures the proper use of resources in a structured fashion. Misplacement of any of these resources will lead to misuse and disorder in the organization. </a:t>
            </a:r>
            <a:endParaRPr lang="en-US" sz="1600" b="1" dirty="0">
              <a:latin typeface="Times New Roman" panose="02020603050405020304" pitchFamily="18" charset="0"/>
              <a:cs typeface="Times New Roman" panose="02020603050405020304" pitchFamily="18" charset="0"/>
            </a:endParaRPr>
          </a:p>
        </p:txBody>
      </p:sp>
      <p:pic>
        <p:nvPicPr>
          <p:cNvPr id="9222" name="Picture 6">
            <a:extLst>
              <a:ext uri="{FF2B5EF4-FFF2-40B4-BE49-F238E27FC236}">
                <a16:creationId xmlns:a16="http://schemas.microsoft.com/office/drawing/2014/main" xmlns="" id="{32A088EA-81F3-0681-631C-4786CF37A99F}"/>
              </a:ext>
            </a:extLst>
          </p:cNvPr>
          <p:cNvPicPr>
            <a:picLocks noChangeAspect="1"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a:off x="677334" y="3986212"/>
            <a:ext cx="5421163" cy="84027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AutoShape 4" descr="Principles of Management and their Application in Burger King">
            <a:extLst>
              <a:ext uri="{FF2B5EF4-FFF2-40B4-BE49-F238E27FC236}">
                <a16:creationId xmlns:a16="http://schemas.microsoft.com/office/drawing/2014/main" xmlns="" id="{8BDEFB59-B351-DB49-2803-87A269E1D57E}"/>
              </a:ext>
            </a:extLst>
          </p:cNvPr>
          <p:cNvSpPr>
            <a:spLocks noChangeAspect="1" noChangeArrowheads="1"/>
          </p:cNvSpPr>
          <p:nvPr/>
        </p:nvSpPr>
        <p:spPr bwMode="auto">
          <a:xfrm>
            <a:off x="2654708" y="3306097"/>
            <a:ext cx="4454013" cy="2059858"/>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3725284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0DFDCA-D688-DD33-32C5-3914F0FDC272}"/>
              </a:ext>
            </a:extLst>
          </p:cNvPr>
          <p:cNvSpPr>
            <a:spLocks noGrp="1"/>
          </p:cNvSpPr>
          <p:nvPr>
            <p:ph type="title"/>
          </p:nvPr>
        </p:nvSpPr>
        <p:spPr>
          <a:xfrm>
            <a:off x="677334" y="609600"/>
            <a:ext cx="8596668" cy="1320800"/>
          </a:xfrm>
        </p:spPr>
        <p:txBody>
          <a:bodyPr anchor="t">
            <a:normAutofit/>
          </a:bodyPr>
          <a:lstStyle/>
          <a:p>
            <a:r>
              <a:rPr lang="en-US" b="1" dirty="0">
                <a:latin typeface="Arial Black" panose="020B0A04020102020204" pitchFamily="34" charset="0"/>
              </a:rPr>
              <a:t>11.EQUITY</a:t>
            </a:r>
          </a:p>
        </p:txBody>
      </p:sp>
      <p:pic>
        <p:nvPicPr>
          <p:cNvPr id="10242" name="Picture 2" descr="A group of people standing on a pedestal with their hands up&#10;&#10;Description automatically generated">
            <a:extLst>
              <a:ext uri="{FF2B5EF4-FFF2-40B4-BE49-F238E27FC236}">
                <a16:creationId xmlns:a16="http://schemas.microsoft.com/office/drawing/2014/main" xmlns="" id="{1DCF269C-9824-608D-DDCA-D0482AEA6E6A}"/>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817475" y="2159331"/>
            <a:ext cx="4906432" cy="323206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ontent Placeholder 2">
            <a:extLst>
              <a:ext uri="{FF2B5EF4-FFF2-40B4-BE49-F238E27FC236}">
                <a16:creationId xmlns:a16="http://schemas.microsoft.com/office/drawing/2014/main" xmlns="" id="{7D057041-57E9-D7BE-2840-730C531565BF}"/>
              </a:ext>
            </a:extLst>
          </p:cNvPr>
          <p:cNvSpPr>
            <a:spLocks noGrp="1"/>
          </p:cNvSpPr>
          <p:nvPr>
            <p:ph idx="1"/>
          </p:nvPr>
        </p:nvSpPr>
        <p:spPr>
          <a:xfrm>
            <a:off x="5937663" y="2160589"/>
            <a:ext cx="5854534" cy="3337685"/>
          </a:xfrm>
        </p:spPr>
        <p:txBody>
          <a:bodyPr>
            <a:normAutofit lnSpcReduction="10000"/>
          </a:bodyPr>
          <a:lstStyle/>
          <a:p>
            <a:pPr algn="just">
              <a:lnSpc>
                <a:spcPct val="150000"/>
              </a:lnSpc>
            </a:pPr>
            <a:r>
              <a:rPr lang="en-US" sz="1600" b="1" i="0" dirty="0">
                <a:solidFill>
                  <a:srgbClr val="51565E"/>
                </a:solidFill>
                <a:effectLst/>
                <a:latin typeface="Times New Roman" panose="02020603050405020304" pitchFamily="18" charset="0"/>
                <a:cs typeface="Times New Roman" panose="02020603050405020304" pitchFamily="18" charset="0"/>
              </a:rPr>
              <a:t>Equity is a combination of kindness and justice. This principle states that managers should use kindliness and justice towards everyone they manage. This creates loyalty and devotion among the employees towards the organization they work for.</a:t>
            </a:r>
          </a:p>
          <a:p>
            <a:pPr algn="just">
              <a:lnSpc>
                <a:spcPct val="150000"/>
              </a:lnSpc>
            </a:pPr>
            <a:r>
              <a:rPr lang="en-US" sz="1600" b="1" i="0" dirty="0">
                <a:solidFill>
                  <a:srgbClr val="51565E"/>
                </a:solidFill>
                <a:effectLst/>
                <a:latin typeface="Times New Roman" panose="02020603050405020304" pitchFamily="18" charset="0"/>
                <a:cs typeface="Times New Roman" panose="02020603050405020304" pitchFamily="18" charset="0"/>
              </a:rPr>
              <a:t>Example: All employees, irrespective of gender, religion, race, and sexuality, must feel safe, seen, and heard and be given equal opportunities to grow and flourish in their careers within the organization.</a:t>
            </a:r>
          </a:p>
          <a:p>
            <a:endParaRPr lang="en-US" sz="1500" dirty="0"/>
          </a:p>
        </p:txBody>
      </p:sp>
    </p:spTree>
    <p:extLst>
      <p:ext uri="{BB962C8B-B14F-4D97-AF65-F5344CB8AC3E}">
        <p14:creationId xmlns:p14="http://schemas.microsoft.com/office/powerpoint/2010/main" xmlns="" val="10064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E38A82-0EEE-26AB-65F5-3DAE8C4AD323}"/>
              </a:ext>
            </a:extLst>
          </p:cNvPr>
          <p:cNvSpPr>
            <a:spLocks noGrp="1"/>
          </p:cNvSpPr>
          <p:nvPr>
            <p:ph type="title"/>
          </p:nvPr>
        </p:nvSpPr>
        <p:spPr>
          <a:xfrm>
            <a:off x="677333" y="609600"/>
            <a:ext cx="9571071" cy="637309"/>
          </a:xfrm>
        </p:spPr>
        <p:txBody>
          <a:bodyPr anchor="t">
            <a:normAutofit fontScale="90000"/>
          </a:bodyPr>
          <a:lstStyle/>
          <a:p>
            <a:r>
              <a:rPr lang="en-US" b="1" dirty="0">
                <a:latin typeface="Arial Black" panose="020B0A04020102020204" pitchFamily="34" charset="0"/>
              </a:rPr>
              <a:t>12.</a:t>
            </a:r>
            <a:r>
              <a:rPr lang="en-US" sz="3600" b="1" dirty="0">
                <a:latin typeface="Arial Black" panose="020B0A04020102020204" pitchFamily="34" charset="0"/>
              </a:rPr>
              <a:t> STABILITY OF TENURE OF PERSONAL</a:t>
            </a:r>
            <a:r>
              <a:rPr lang="en-US" sz="3600" dirty="0">
                <a:latin typeface="Arial Black" panose="020B0A04020102020204" pitchFamily="34" charset="0"/>
              </a:rPr>
              <a:t/>
            </a:r>
            <a:br>
              <a:rPr lang="en-US" sz="3600" dirty="0">
                <a:latin typeface="Arial Black" panose="020B0A04020102020204" pitchFamily="34" charset="0"/>
              </a:rPr>
            </a:br>
            <a:endParaRPr lang="en-US" dirty="0"/>
          </a:p>
        </p:txBody>
      </p:sp>
      <p:pic>
        <p:nvPicPr>
          <p:cNvPr id="11266" name="Picture 2">
            <a:extLst>
              <a:ext uri="{FF2B5EF4-FFF2-40B4-BE49-F238E27FC236}">
                <a16:creationId xmlns:a16="http://schemas.microsoft.com/office/drawing/2014/main" xmlns="" id="{D0575934-CDD1-9F55-01D2-187F258AEA31}"/>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2614020" y="1478046"/>
            <a:ext cx="5283289" cy="220577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ontent Placeholder 2">
            <a:extLst>
              <a:ext uri="{FF2B5EF4-FFF2-40B4-BE49-F238E27FC236}">
                <a16:creationId xmlns:a16="http://schemas.microsoft.com/office/drawing/2014/main" xmlns="" id="{B3EE7E47-A3D7-B001-4FBC-9E2C8625F238}"/>
              </a:ext>
            </a:extLst>
          </p:cNvPr>
          <p:cNvSpPr>
            <a:spLocks noGrp="1"/>
          </p:cNvSpPr>
          <p:nvPr>
            <p:ph idx="1"/>
          </p:nvPr>
        </p:nvSpPr>
        <p:spPr>
          <a:xfrm>
            <a:off x="657101" y="3914956"/>
            <a:ext cx="10877797" cy="2333444"/>
          </a:xfrm>
        </p:spPr>
        <p:txBody>
          <a:bodyPr>
            <a:normAutofit/>
          </a:bodyPr>
          <a:lstStyle/>
          <a:p>
            <a:pPr algn="just">
              <a:lnSpc>
                <a:spcPct val="150000"/>
              </a:lnSpc>
            </a:pPr>
            <a:r>
              <a:rPr lang="en-US" sz="1600" b="1" i="0" dirty="0">
                <a:effectLst/>
                <a:latin typeface="Times New Roman" panose="02020603050405020304" pitchFamily="18" charset="0"/>
                <a:cs typeface="Times New Roman" panose="02020603050405020304" pitchFamily="18" charset="0"/>
              </a:rPr>
              <a:t> Fayol said that employees should be kept in their position for a reasonable time to show result stability creates a sense of belonging, and workers are encouraged to improve their quality of work.  </a:t>
            </a:r>
          </a:p>
          <a:p>
            <a:pPr algn="just">
              <a:lnSpc>
                <a:spcPct val="150000"/>
              </a:lnSpc>
            </a:pPr>
            <a:r>
              <a:rPr lang="en-US" sz="1600" b="1" i="0" dirty="0">
                <a:effectLst/>
                <a:latin typeface="Times New Roman" panose="02020603050405020304" pitchFamily="18" charset="0"/>
                <a:cs typeface="Times New Roman" panose="02020603050405020304" pitchFamily="18" charset="0"/>
              </a:rPr>
              <a:t>This will increase the efficiency of employees, and it will also increase the reputation of the organization.</a:t>
            </a:r>
          </a:p>
          <a:p>
            <a:pPr algn="just">
              <a:lnSpc>
                <a:spcPct val="150000"/>
              </a:lnSpc>
            </a:pPr>
            <a:r>
              <a:rPr lang="en-US" sz="1600" b="1" i="0" dirty="0">
                <a:effectLst/>
                <a:latin typeface="Times New Roman" panose="02020603050405020304" pitchFamily="18" charset="0"/>
                <a:cs typeface="Times New Roman" panose="02020603050405020304" pitchFamily="18" charset="0"/>
              </a:rPr>
              <a:t> Unnecessary labor turnover creates an atmosphere of disbelief.</a:t>
            </a:r>
          </a:p>
          <a:p>
            <a:pPr algn="just">
              <a:lnSpc>
                <a:spcPct val="150000"/>
              </a:lnSpc>
            </a:pPr>
            <a:r>
              <a:rPr lang="en-US" sz="1600" b="1" i="0" dirty="0">
                <a:effectLst/>
                <a:latin typeface="Times New Roman" panose="02020603050405020304" pitchFamily="18" charset="0"/>
                <a:cs typeface="Times New Roman" panose="02020603050405020304" pitchFamily="18" charset="0"/>
              </a:rPr>
              <a:t> Continuous changes in employees disturb the working environment.</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678579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E427C9-C051-47D4-2394-2DD4C75DA773}"/>
              </a:ext>
            </a:extLst>
          </p:cNvPr>
          <p:cNvSpPr>
            <a:spLocks noGrp="1"/>
          </p:cNvSpPr>
          <p:nvPr>
            <p:ph type="title"/>
          </p:nvPr>
        </p:nvSpPr>
        <p:spPr>
          <a:xfrm>
            <a:off x="677334" y="609600"/>
            <a:ext cx="8596668" cy="779813"/>
          </a:xfrm>
        </p:spPr>
        <p:txBody>
          <a:bodyPr anchor="t">
            <a:normAutofit/>
          </a:bodyPr>
          <a:lstStyle/>
          <a:p>
            <a:r>
              <a:rPr lang="en-US" sz="3600" dirty="0">
                <a:latin typeface="Arial Black" panose="020B0A04020102020204" pitchFamily="34" charset="0"/>
              </a:rPr>
              <a:t>13.INITIATIVE</a:t>
            </a:r>
            <a:endParaRPr lang="en-US" dirty="0"/>
          </a:p>
        </p:txBody>
      </p:sp>
      <p:pic>
        <p:nvPicPr>
          <p:cNvPr id="12290" name="Picture 2" descr="14 Principles of Management by Henri Fayol - GeeksforGeeks">
            <a:extLst>
              <a:ext uri="{FF2B5EF4-FFF2-40B4-BE49-F238E27FC236}">
                <a16:creationId xmlns:a16="http://schemas.microsoft.com/office/drawing/2014/main" xmlns="" id="{2B54316D-E7BF-A4DE-BE69-316B46299CE3}"/>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2705651" y="1246909"/>
            <a:ext cx="5283289" cy="268357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ontent Placeholder 2">
            <a:extLst>
              <a:ext uri="{FF2B5EF4-FFF2-40B4-BE49-F238E27FC236}">
                <a16:creationId xmlns:a16="http://schemas.microsoft.com/office/drawing/2014/main" xmlns="" id="{AA303827-77A2-AACD-504C-E5D114E499DE}"/>
              </a:ext>
            </a:extLst>
          </p:cNvPr>
          <p:cNvSpPr>
            <a:spLocks noGrp="1"/>
          </p:cNvSpPr>
          <p:nvPr>
            <p:ph idx="1"/>
          </p:nvPr>
        </p:nvSpPr>
        <p:spPr>
          <a:xfrm>
            <a:off x="843148" y="3930484"/>
            <a:ext cx="10806545" cy="2317916"/>
          </a:xfrm>
        </p:spPr>
        <p:txBody>
          <a:bodyPr>
            <a:normAutofit lnSpcReduction="10000"/>
          </a:bodyPr>
          <a:lstStyle/>
          <a:p>
            <a:pPr algn="just">
              <a:lnSpc>
                <a:spcPct val="150000"/>
              </a:lnSpc>
            </a:pPr>
            <a:r>
              <a:rPr lang="en-US" sz="1600" b="1" i="0" dirty="0">
                <a:effectLst/>
                <a:latin typeface="Times New Roman" panose="02020603050405020304" pitchFamily="18" charset="0"/>
                <a:cs typeface="Times New Roman" panose="02020603050405020304" pitchFamily="18" charset="0"/>
              </a:rPr>
              <a:t>Henri Fayol suggested that employees at all levels should be encouraged to take initiative in work.</a:t>
            </a:r>
          </a:p>
          <a:p>
            <a:pPr algn="just">
              <a:lnSpc>
                <a:spcPct val="150000"/>
              </a:lnSpc>
            </a:pPr>
            <a:r>
              <a:rPr lang="en-US" sz="1600" b="1" i="0" dirty="0">
                <a:effectLst/>
                <a:latin typeface="Times New Roman" panose="02020603050405020304" pitchFamily="18" charset="0"/>
                <a:cs typeface="Times New Roman" panose="02020603050405020304" pitchFamily="18" charset="0"/>
              </a:rPr>
              <a:t> It motivates employees to work better and to take more interest in the organization.</a:t>
            </a:r>
          </a:p>
          <a:p>
            <a:pPr algn="just">
              <a:lnSpc>
                <a:spcPct val="150000"/>
              </a:lnSpc>
            </a:pPr>
            <a:r>
              <a:rPr lang="en-US" sz="1600" b="1" i="0" dirty="0">
                <a:effectLst/>
                <a:latin typeface="Times New Roman" panose="02020603050405020304" pitchFamily="18" charset="0"/>
                <a:cs typeface="Times New Roman" panose="02020603050405020304" pitchFamily="18" charset="0"/>
              </a:rPr>
              <a:t> The initiative is a powerful motivator of human behavior and a source of strength for the organization. </a:t>
            </a:r>
          </a:p>
          <a:p>
            <a:pPr algn="just">
              <a:lnSpc>
                <a:spcPct val="150000"/>
              </a:lnSpc>
            </a:pPr>
            <a:r>
              <a:rPr lang="en-US" sz="1600" b="1" i="0" dirty="0">
                <a:effectLst/>
                <a:latin typeface="Times New Roman" panose="02020603050405020304" pitchFamily="18" charset="0"/>
                <a:cs typeface="Times New Roman" panose="02020603050405020304" pitchFamily="18" charset="0"/>
              </a:rPr>
              <a:t>This increase the mental growth and feeling of belongingness in employees. </a:t>
            </a:r>
          </a:p>
          <a:p>
            <a:pPr algn="just">
              <a:lnSpc>
                <a:spcPct val="150000"/>
              </a:lnSpc>
            </a:pPr>
            <a:r>
              <a:rPr lang="en-US" sz="1600" b="1" i="0" dirty="0">
                <a:effectLst/>
                <a:latin typeface="Times New Roman" panose="02020603050405020304" pitchFamily="18" charset="0"/>
                <a:cs typeface="Times New Roman" panose="02020603050405020304" pitchFamily="18" charset="0"/>
              </a:rPr>
              <a:t>It increases the commitment of employees toward the organization</a:t>
            </a:r>
            <a:r>
              <a:rPr lang="en-US" sz="1600" b="0" i="0" dirty="0">
                <a:effectLst/>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2750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7AA50-5C7E-D793-E72D-C3E15CC74ACB}"/>
              </a:ext>
            </a:extLst>
          </p:cNvPr>
          <p:cNvSpPr>
            <a:spLocks noGrp="1"/>
          </p:cNvSpPr>
          <p:nvPr>
            <p:ph type="title"/>
          </p:nvPr>
        </p:nvSpPr>
        <p:spPr>
          <a:xfrm>
            <a:off x="677334" y="609600"/>
            <a:ext cx="8596668" cy="684810"/>
          </a:xfrm>
        </p:spPr>
        <p:txBody>
          <a:bodyPr anchor="t">
            <a:normAutofit fontScale="90000"/>
          </a:bodyPr>
          <a:lstStyle/>
          <a:p>
            <a:r>
              <a:rPr lang="en-US" sz="3600" dirty="0">
                <a:latin typeface="Arial Black" panose="020B0A04020102020204" pitchFamily="34" charset="0"/>
              </a:rPr>
              <a:t>14.</a:t>
            </a:r>
            <a:r>
              <a:rPr lang="en-US" sz="3600" b="0" i="0" dirty="0">
                <a:effectLst/>
                <a:latin typeface="Arial Black" panose="020B0A04020102020204" pitchFamily="34" charset="0"/>
              </a:rPr>
              <a:t> </a:t>
            </a:r>
            <a:r>
              <a:rPr lang="en-US" sz="3600" b="1" i="0" dirty="0">
                <a:effectLst/>
                <a:latin typeface="Arial Black" panose="020B0A04020102020204" pitchFamily="34" charset="0"/>
              </a:rPr>
              <a:t>Esprit de Corps </a:t>
            </a:r>
            <a:r>
              <a:rPr lang="en-US" sz="3600" dirty="0">
                <a:latin typeface="Arial Black" panose="020B0A04020102020204" pitchFamily="34" charset="0"/>
              </a:rPr>
              <a:t/>
            </a:r>
            <a:br>
              <a:rPr lang="en-US" sz="3600" dirty="0">
                <a:latin typeface="Arial Black" panose="020B0A04020102020204" pitchFamily="34" charset="0"/>
              </a:rPr>
            </a:br>
            <a:endParaRPr lang="en-US" dirty="0"/>
          </a:p>
        </p:txBody>
      </p:sp>
      <p:sp>
        <p:nvSpPr>
          <p:cNvPr id="3" name="Content Placeholder 2">
            <a:extLst>
              <a:ext uri="{FF2B5EF4-FFF2-40B4-BE49-F238E27FC236}">
                <a16:creationId xmlns:a16="http://schemas.microsoft.com/office/drawing/2014/main" xmlns="" id="{BFA74AFA-37C3-4DAE-DAD9-5509C3AF4F4F}"/>
              </a:ext>
            </a:extLst>
          </p:cNvPr>
          <p:cNvSpPr>
            <a:spLocks noGrp="1"/>
          </p:cNvSpPr>
          <p:nvPr>
            <p:ph idx="1"/>
          </p:nvPr>
        </p:nvSpPr>
        <p:spPr>
          <a:xfrm>
            <a:off x="1001860" y="4779097"/>
            <a:ext cx="9859663" cy="1574201"/>
          </a:xfrm>
        </p:spPr>
        <p:txBody>
          <a:bodyPr>
            <a:normAutofit/>
          </a:bodyPr>
          <a:lstStyle/>
          <a:p>
            <a:pPr>
              <a:lnSpc>
                <a:spcPct val="90000"/>
              </a:lnSpc>
            </a:pPr>
            <a:r>
              <a:rPr lang="en-US" sz="1700" b="1" i="0" dirty="0">
                <a:effectLst/>
                <a:latin typeface="Times New Roman" panose="02020603050405020304" pitchFamily="18" charset="0"/>
                <a:cs typeface="Times New Roman" panose="02020603050405020304" pitchFamily="18" charset="0"/>
              </a:rPr>
              <a:t>Esprit de Corps means “Team Spirit”. This henry </a:t>
            </a:r>
            <a:r>
              <a:rPr lang="en-US" sz="1700" b="1" i="0" dirty="0" err="1">
                <a:effectLst/>
                <a:latin typeface="Times New Roman" panose="02020603050405020304" pitchFamily="18" charset="0"/>
                <a:cs typeface="Times New Roman" panose="02020603050405020304" pitchFamily="18" charset="0"/>
              </a:rPr>
              <a:t>fayol</a:t>
            </a:r>
            <a:r>
              <a:rPr lang="en-US" sz="1700" b="1" i="0" dirty="0">
                <a:effectLst/>
                <a:latin typeface="Times New Roman" panose="02020603050405020304" pitchFamily="18" charset="0"/>
                <a:cs typeface="Times New Roman" panose="02020603050405020304" pitchFamily="18" charset="0"/>
              </a:rPr>
              <a:t> principle of management states that the management should strive to create unity, morale, and co-operation among the employees. </a:t>
            </a:r>
          </a:p>
          <a:p>
            <a:pPr>
              <a:lnSpc>
                <a:spcPct val="90000"/>
              </a:lnSpc>
            </a:pPr>
            <a:r>
              <a:rPr lang="en-US" sz="1700" b="1" i="0" dirty="0">
                <a:effectLst/>
                <a:latin typeface="Times New Roman" panose="02020603050405020304" pitchFamily="18" charset="0"/>
                <a:cs typeface="Times New Roman" panose="02020603050405020304" pitchFamily="18" charset="0"/>
              </a:rPr>
              <a:t>Team spirit is a great source of strength in the organization. </a:t>
            </a:r>
          </a:p>
          <a:p>
            <a:pPr>
              <a:lnSpc>
                <a:spcPct val="90000"/>
              </a:lnSpc>
            </a:pPr>
            <a:r>
              <a:rPr lang="en-US" sz="1700" b="1" i="0" dirty="0">
                <a:effectLst/>
                <a:latin typeface="Times New Roman" panose="02020603050405020304" pitchFamily="18" charset="0"/>
                <a:cs typeface="Times New Roman" panose="02020603050405020304" pitchFamily="18" charset="0"/>
              </a:rPr>
              <a:t>Happy and motivated employees are more likely to be </a:t>
            </a:r>
            <a:r>
              <a:rPr lang="en-US" sz="1700" b="1" dirty="0">
                <a:latin typeface="Times New Roman" panose="02020603050405020304" pitchFamily="18" charset="0"/>
                <a:cs typeface="Times New Roman" panose="02020603050405020304" pitchFamily="18" charset="0"/>
                <a:hlinkClick r:id="rId2" tooltip="productive">
                  <a:extLst>
                    <a:ext uri="{A12FA001-AC4F-418D-AE19-62706E023703}">
                      <ahyp:hlinkClr xmlns:ahyp="http://schemas.microsoft.com/office/drawing/2018/hyperlinkcolor" xmlns="" val="tx"/>
                    </a:ext>
                  </a:extLst>
                </a:hlinkClick>
              </a:rPr>
              <a:t>productive</a:t>
            </a:r>
            <a:r>
              <a:rPr lang="en-US" sz="1700" b="1" dirty="0">
                <a:latin typeface="Times New Roman" panose="02020603050405020304" pitchFamily="18" charset="0"/>
                <a:cs typeface="Times New Roman" panose="02020603050405020304" pitchFamily="18" charset="0"/>
              </a:rPr>
              <a:t> </a:t>
            </a:r>
            <a:r>
              <a:rPr lang="en-US" sz="1700" b="1" i="0" dirty="0">
                <a:effectLst/>
                <a:latin typeface="Times New Roman" panose="02020603050405020304" pitchFamily="18" charset="0"/>
                <a:cs typeface="Times New Roman" panose="02020603050405020304" pitchFamily="18" charset="0"/>
              </a:rPr>
              <a:t>and efficient. </a:t>
            </a:r>
            <a:endParaRPr lang="en-US" sz="1700" b="1" dirty="0">
              <a:latin typeface="Times New Roman" panose="02020603050405020304" pitchFamily="18" charset="0"/>
              <a:cs typeface="Times New Roman" panose="02020603050405020304" pitchFamily="18" charset="0"/>
            </a:endParaRPr>
          </a:p>
        </p:txBody>
      </p:sp>
      <p:pic>
        <p:nvPicPr>
          <p:cNvPr id="13314" name="Picture 2" descr="Management Topics : 14 Fundamental Principles of Management Formulated by  Henry Fayol">
            <a:extLst>
              <a:ext uri="{FF2B5EF4-FFF2-40B4-BE49-F238E27FC236}">
                <a16:creationId xmlns:a16="http://schemas.microsoft.com/office/drawing/2014/main" xmlns="" id="{D37ABEA7-32A4-77DB-461E-DD219AAE5BFF}"/>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5274" r="11273" b="-1"/>
          <a:stretch/>
        </p:blipFill>
        <p:spPr bwMode="auto">
          <a:xfrm>
            <a:off x="3123652" y="1411185"/>
            <a:ext cx="4322178" cy="29351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176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69A58C-5189-13F1-1956-5BFB73CC27DC}"/>
              </a:ext>
            </a:extLst>
          </p:cNvPr>
          <p:cNvSpPr>
            <a:spLocks noGrp="1"/>
          </p:cNvSpPr>
          <p:nvPr>
            <p:ph type="title"/>
          </p:nvPr>
        </p:nvSpPr>
        <p:spPr>
          <a:xfrm>
            <a:off x="1199848" y="956603"/>
            <a:ext cx="8596668" cy="4696052"/>
          </a:xfrm>
        </p:spPr>
        <p:txBody>
          <a:bodyPr>
            <a:normAutofit fontScale="90000"/>
          </a:bodyPr>
          <a:lstStyle/>
          <a:p>
            <a:pPr algn="ctr">
              <a:lnSpc>
                <a:spcPct val="150000"/>
              </a:lnSpc>
            </a:pPr>
            <a:r>
              <a:rPr lang="en-IN" sz="6000" b="1" dirty="0" smtClean="0">
                <a:solidFill>
                  <a:schemeClr val="accent5">
                    <a:lumMod val="60000"/>
                    <a:lumOff val="40000"/>
                  </a:schemeClr>
                </a:solidFill>
                <a:latin typeface="Times New Roman" panose="02020603050405020304" pitchFamily="18" charset="0"/>
                <a:cs typeface="Times New Roman" panose="02020603050405020304" pitchFamily="18" charset="0"/>
              </a:rPr>
              <a:t/>
            </a:r>
            <a:br>
              <a:rPr lang="en-IN" sz="6000" b="1" dirty="0" smtClean="0">
                <a:solidFill>
                  <a:schemeClr val="accent5">
                    <a:lumMod val="60000"/>
                    <a:lumOff val="40000"/>
                  </a:schemeClr>
                </a:solidFill>
                <a:latin typeface="Times New Roman" panose="02020603050405020304" pitchFamily="18" charset="0"/>
                <a:cs typeface="Times New Roman" panose="02020603050405020304" pitchFamily="18" charset="0"/>
              </a:rPr>
            </a:br>
            <a:r>
              <a:rPr lang="en-IN" sz="6000" b="1" dirty="0" smtClean="0">
                <a:solidFill>
                  <a:schemeClr val="accent5">
                    <a:lumMod val="60000"/>
                    <a:lumOff val="40000"/>
                  </a:schemeClr>
                </a:solidFill>
                <a:latin typeface="Times New Roman" panose="02020603050405020304" pitchFamily="18" charset="0"/>
                <a:cs typeface="Times New Roman" panose="02020603050405020304" pitchFamily="18" charset="0"/>
              </a:rPr>
              <a:t>TAYLOR’S </a:t>
            </a:r>
            <a:r>
              <a:rPr lang="en-IN" sz="6000" b="1" dirty="0">
                <a:solidFill>
                  <a:schemeClr val="accent5">
                    <a:lumMod val="60000"/>
                    <a:lumOff val="40000"/>
                  </a:schemeClr>
                </a:solidFill>
                <a:latin typeface="Times New Roman" panose="02020603050405020304" pitchFamily="18" charset="0"/>
                <a:cs typeface="Times New Roman" panose="02020603050405020304" pitchFamily="18" charset="0"/>
              </a:rPr>
              <a:t>SCIENTIFIC </a:t>
            </a:r>
            <a:r>
              <a:rPr lang="en-IN" sz="6000" b="1" dirty="0" smtClean="0">
                <a:solidFill>
                  <a:schemeClr val="accent5">
                    <a:lumMod val="60000"/>
                    <a:lumOff val="40000"/>
                  </a:schemeClr>
                </a:solidFill>
                <a:latin typeface="Times New Roman" panose="02020603050405020304" pitchFamily="18" charset="0"/>
                <a:cs typeface="Times New Roman" panose="02020603050405020304" pitchFamily="18" charset="0"/>
              </a:rPr>
              <a:t>MANAGEMENT THEORY</a:t>
            </a:r>
            <a:endParaRPr lang="en-IN" sz="6000" b="1"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23160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493AFB-2022-55FE-7318-D4428BBDDA92}"/>
              </a:ext>
            </a:extLst>
          </p:cNvPr>
          <p:cNvSpPr>
            <a:spLocks noGrp="1"/>
          </p:cNvSpPr>
          <p:nvPr>
            <p:ph type="title"/>
          </p:nvPr>
        </p:nvSpPr>
        <p:spPr>
          <a:xfrm>
            <a:off x="534572" y="609600"/>
            <a:ext cx="8739430" cy="1320800"/>
          </a:xfrm>
        </p:spPr>
        <p:txBody>
          <a:bodyPr>
            <a:noAutofit/>
          </a:bodyPr>
          <a:lstStyle/>
          <a:p>
            <a:pPr algn="ctr"/>
            <a:r>
              <a:rPr lang="en-US" sz="4000" b="1" dirty="0">
                <a:solidFill>
                  <a:schemeClr val="tx2">
                    <a:lumMod val="50000"/>
                  </a:schemeClr>
                </a:solidFill>
                <a:latin typeface="Times New Roman" pitchFamily="18" charset="0"/>
                <a:cs typeface="Times New Roman" pitchFamily="18" charset="0"/>
              </a:rPr>
              <a:t>NATURE AND FEATURES </a:t>
            </a:r>
            <a:r>
              <a:rPr lang="en-US" sz="4000" b="1" dirty="0" smtClean="0">
                <a:solidFill>
                  <a:schemeClr val="tx2">
                    <a:lumMod val="50000"/>
                  </a:schemeClr>
                </a:solidFill>
                <a:latin typeface="Times New Roman" pitchFamily="18" charset="0"/>
                <a:cs typeface="Times New Roman" pitchFamily="18" charset="0"/>
              </a:rPr>
              <a:t>OF MANAGEMENT</a:t>
            </a:r>
            <a:r>
              <a:rPr lang="en-US" sz="4000" b="1" dirty="0">
                <a:solidFill>
                  <a:schemeClr val="tx2">
                    <a:lumMod val="50000"/>
                  </a:schemeClr>
                </a:solidFill>
                <a:latin typeface="Times New Roman" pitchFamily="18" charset="0"/>
                <a:cs typeface="Times New Roman" pitchFamily="18" charset="0"/>
              </a:rPr>
              <a:t/>
            </a:r>
            <a:br>
              <a:rPr lang="en-US" sz="4000" b="1" dirty="0">
                <a:solidFill>
                  <a:schemeClr val="tx2">
                    <a:lumMod val="50000"/>
                  </a:schemeClr>
                </a:solidFill>
                <a:latin typeface="Times New Roman" pitchFamily="18" charset="0"/>
                <a:cs typeface="Times New Roman" pitchFamily="18" charset="0"/>
              </a:rPr>
            </a:br>
            <a:endParaRPr lang="en-US" sz="4000" b="1" dirty="0">
              <a:solidFill>
                <a:schemeClr val="tx2">
                  <a:lumMod val="50000"/>
                </a:schemeClr>
              </a:solidFill>
            </a:endParaRPr>
          </a:p>
        </p:txBody>
      </p:sp>
      <p:sp>
        <p:nvSpPr>
          <p:cNvPr id="3" name="Content Placeholder 2">
            <a:extLst>
              <a:ext uri="{FF2B5EF4-FFF2-40B4-BE49-F238E27FC236}">
                <a16:creationId xmlns:a16="http://schemas.microsoft.com/office/drawing/2014/main" xmlns="" id="{171E2F60-DA51-EAF9-0A24-D33537EA320D}"/>
              </a:ext>
            </a:extLst>
          </p:cNvPr>
          <p:cNvSpPr>
            <a:spLocks noGrp="1"/>
          </p:cNvSpPr>
          <p:nvPr>
            <p:ph idx="1"/>
          </p:nvPr>
        </p:nvSpPr>
        <p:spPr/>
        <p:txBody>
          <a:bodyPr>
            <a:normAutofit/>
          </a:bodyPr>
          <a:lstStyle/>
          <a:p>
            <a:pPr marL="0" indent="0">
              <a:buNone/>
            </a:pPr>
            <a:r>
              <a:rPr lang="en-US" sz="2800" b="1" dirty="0">
                <a:latin typeface="Times New Roman" pitchFamily="18" charset="0"/>
                <a:cs typeface="Times New Roman" pitchFamily="18" charset="0"/>
              </a:rPr>
              <a:t>1.Management is a group activity</a:t>
            </a:r>
          </a:p>
          <a:p>
            <a:pPr marL="0" indent="0">
              <a:buNone/>
            </a:pPr>
            <a:r>
              <a:rPr lang="en-US" sz="2800" b="1" dirty="0">
                <a:latin typeface="Times New Roman" pitchFamily="18" charset="0"/>
                <a:cs typeface="Times New Roman" pitchFamily="18" charset="0"/>
              </a:rPr>
              <a:t>2.Management is objective oriented</a:t>
            </a:r>
          </a:p>
          <a:p>
            <a:pPr marL="0" indent="0">
              <a:buNone/>
            </a:pPr>
            <a:r>
              <a:rPr lang="en-US" sz="2800" b="1" dirty="0">
                <a:latin typeface="Times New Roman" pitchFamily="18" charset="0"/>
                <a:cs typeface="Times New Roman" pitchFamily="18" charset="0"/>
              </a:rPr>
              <a:t>3.Optimum utilization resources</a:t>
            </a:r>
          </a:p>
          <a:p>
            <a:pPr marL="0" indent="0">
              <a:buNone/>
            </a:pPr>
            <a:r>
              <a:rPr lang="en-US" sz="2800" b="1" dirty="0">
                <a:latin typeface="Times New Roman" pitchFamily="18" charset="0"/>
                <a:cs typeface="Times New Roman" pitchFamily="18" charset="0"/>
              </a:rPr>
              <a:t>4.Decision making</a:t>
            </a:r>
          </a:p>
          <a:p>
            <a:pPr marL="0" indent="0">
              <a:buNone/>
            </a:pPr>
            <a:r>
              <a:rPr lang="en-US" sz="2800" b="1" dirty="0">
                <a:latin typeface="Times New Roman" pitchFamily="18" charset="0"/>
                <a:cs typeface="Times New Roman" pitchFamily="18" charset="0"/>
              </a:rPr>
              <a:t>5.Dynamic in nature </a:t>
            </a:r>
          </a:p>
          <a:p>
            <a:pPr marL="0" indent="0">
              <a:buNone/>
            </a:pPr>
            <a:r>
              <a:rPr lang="en-US" sz="2800" b="1" dirty="0">
                <a:latin typeface="Times New Roman" pitchFamily="18" charset="0"/>
                <a:cs typeface="Times New Roman" pitchFamily="18" charset="0"/>
              </a:rPr>
              <a:t>6.Multi-disciplinary</a:t>
            </a:r>
          </a:p>
          <a:p>
            <a:pPr marL="0" indent="0">
              <a:buNone/>
            </a:pPr>
            <a:endParaRPr lang="en-IN" sz="2800" b="1" dirty="0"/>
          </a:p>
        </p:txBody>
      </p:sp>
    </p:spTree>
    <p:extLst>
      <p:ext uri="{BB962C8B-B14F-4D97-AF65-F5344CB8AC3E}">
        <p14:creationId xmlns:p14="http://schemas.microsoft.com/office/powerpoint/2010/main" xmlns="" val="1575647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5056DB-EDA8-38E0-8CE3-CCC7D75B7041}"/>
              </a:ext>
            </a:extLst>
          </p:cNvPr>
          <p:cNvSpPr>
            <a:spLocks noGrp="1"/>
          </p:cNvSpPr>
          <p:nvPr>
            <p:ph type="title"/>
          </p:nvPr>
        </p:nvSpPr>
        <p:spPr>
          <a:xfrm>
            <a:off x="677334" y="296883"/>
            <a:ext cx="10034209" cy="1413163"/>
          </a:xfrm>
        </p:spPr>
        <p:txBody>
          <a:bodyPr>
            <a:noAutofit/>
          </a:bodyPr>
          <a:lstStyle/>
          <a:p>
            <a:pPr algn="ctr"/>
            <a:r>
              <a:rPr lang="en-IN" sz="4000" dirty="0">
                <a:solidFill>
                  <a:srgbClr val="7030A0"/>
                </a:solidFill>
                <a:latin typeface="Arial Black" panose="020B0A04020102020204" pitchFamily="34" charset="0"/>
              </a:rPr>
              <a:t>PRINCIPLES OF </a:t>
            </a:r>
            <a:br>
              <a:rPr lang="en-IN" sz="4000" dirty="0">
                <a:solidFill>
                  <a:srgbClr val="7030A0"/>
                </a:solidFill>
                <a:latin typeface="Arial Black" panose="020B0A04020102020204" pitchFamily="34" charset="0"/>
              </a:rPr>
            </a:br>
            <a:r>
              <a:rPr lang="en-IN" sz="4000" dirty="0">
                <a:solidFill>
                  <a:srgbClr val="7030A0"/>
                </a:solidFill>
                <a:latin typeface="Arial Black" panose="020B0A04020102020204" pitchFamily="34" charset="0"/>
              </a:rPr>
              <a:t>SCIENTIFIC MANAGEMENT</a:t>
            </a:r>
          </a:p>
        </p:txBody>
      </p:sp>
      <p:sp>
        <p:nvSpPr>
          <p:cNvPr id="3" name="Content Placeholder 2">
            <a:extLst>
              <a:ext uri="{FF2B5EF4-FFF2-40B4-BE49-F238E27FC236}">
                <a16:creationId xmlns:a16="http://schemas.microsoft.com/office/drawing/2014/main" xmlns="" id="{B27B29EB-2FE8-213B-2A41-DBC83F96E779}"/>
              </a:ext>
            </a:extLst>
          </p:cNvPr>
          <p:cNvSpPr>
            <a:spLocks noGrp="1"/>
          </p:cNvSpPr>
          <p:nvPr>
            <p:ph idx="1"/>
          </p:nvPr>
        </p:nvSpPr>
        <p:spPr>
          <a:xfrm>
            <a:off x="677333" y="2160589"/>
            <a:ext cx="10699227" cy="3880773"/>
          </a:xfrm>
        </p:spPr>
        <p:txBody>
          <a:bodyPr>
            <a:normAutofit/>
          </a:bodyPr>
          <a:lstStyle/>
          <a:p>
            <a:pPr marL="0" indent="0">
              <a:lnSpc>
                <a:spcPct val="150000"/>
              </a:lnSpc>
              <a:buNone/>
            </a:pPr>
            <a:r>
              <a:rPr lang="en-US" sz="2400" b="0" i="0" dirty="0">
                <a:solidFill>
                  <a:srgbClr val="333333"/>
                </a:solidFill>
                <a:effectLst/>
                <a:latin typeface="Times New Roman" panose="02020603050405020304" pitchFamily="18" charset="0"/>
              </a:rPr>
              <a:t>               In the last century, organizations already had to deal with management in practice. In the early 1900s, large organizations, such as production factories, had to be managed too. At the time there were only few external management tools, models and methods available.</a:t>
            </a:r>
          </a:p>
          <a:p>
            <a:pPr marL="0" indent="0">
              <a:lnSpc>
                <a:spcPct val="150000"/>
              </a:lnSpc>
              <a:buNone/>
            </a:pPr>
            <a:endParaRPr lang="en-IN" sz="2400" dirty="0"/>
          </a:p>
        </p:txBody>
      </p:sp>
    </p:spTree>
    <p:extLst>
      <p:ext uri="{BB962C8B-B14F-4D97-AF65-F5344CB8AC3E}">
        <p14:creationId xmlns:p14="http://schemas.microsoft.com/office/powerpoint/2010/main" xmlns="" val="188212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DE50A530-54D0-8E43-C62A-AB26B575D019}"/>
              </a:ext>
            </a:extLst>
          </p:cNvPr>
          <p:cNvPicPr>
            <a:picLocks noGrp="1" noChangeAspect="1"/>
          </p:cNvPicPr>
          <p:nvPr>
            <p:ph idx="1"/>
          </p:nvPr>
        </p:nvPicPr>
        <p:blipFill>
          <a:blip r:embed="rId2"/>
          <a:stretch>
            <a:fillRect/>
          </a:stretch>
        </p:blipFill>
        <p:spPr>
          <a:xfrm>
            <a:off x="724395" y="577932"/>
            <a:ext cx="8715862" cy="5369627"/>
          </a:xfrm>
          <a:prstGeom prst="rect">
            <a:avLst/>
          </a:prstGeom>
        </p:spPr>
      </p:pic>
    </p:spTree>
    <p:extLst>
      <p:ext uri="{BB962C8B-B14F-4D97-AF65-F5344CB8AC3E}">
        <p14:creationId xmlns:p14="http://schemas.microsoft.com/office/powerpoint/2010/main" xmlns="" val="4129143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CED07E-041F-BC58-08BC-59106C65175E}"/>
              </a:ext>
            </a:extLst>
          </p:cNvPr>
          <p:cNvSpPr>
            <a:spLocks noGrp="1"/>
          </p:cNvSpPr>
          <p:nvPr>
            <p:ph idx="1"/>
          </p:nvPr>
        </p:nvSpPr>
        <p:spPr>
          <a:xfrm>
            <a:off x="677333" y="273133"/>
            <a:ext cx="10307341" cy="5768230"/>
          </a:xfrm>
        </p:spPr>
        <p:txBody>
          <a:bodyPr/>
          <a:lstStyle/>
          <a:p>
            <a:pPr marL="1028700" marR="48895" indent="-457200">
              <a:spcAft>
                <a:spcPts val="0"/>
              </a:spcAft>
              <a:buFont typeface="Wingdings" panose="05000000000000000000" pitchFamily="2" charset="2"/>
              <a:buChar char="v"/>
            </a:pPr>
            <a:r>
              <a:rPr lang="en-US" sz="2800" b="1" u="sng" spc="5" dirty="0">
                <a:solidFill>
                  <a:srgbClr val="FF0000"/>
                </a:solidFill>
                <a:effectLst/>
                <a:latin typeface="Times New Roman" panose="02020603050405020304" pitchFamily="18" charset="0"/>
                <a:ea typeface="Arial" panose="020B0604020202020204" pitchFamily="34" charset="0"/>
              </a:rPr>
              <a:t>FREDERICK WINSLOW TAYLOR :-</a:t>
            </a:r>
          </a:p>
          <a:p>
            <a:pPr marL="571500" marR="48895" indent="0" algn="just">
              <a:spcAft>
                <a:spcPts val="0"/>
              </a:spcAft>
              <a:buNone/>
            </a:pPr>
            <a:r>
              <a:rPr lang="en-US" sz="2800" spc="5" dirty="0">
                <a:effectLst/>
                <a:latin typeface="Times New Roman" panose="02020603050405020304" pitchFamily="18" charset="0"/>
                <a:ea typeface="Arial" panose="020B0604020202020204" pitchFamily="34" charset="0"/>
              </a:rPr>
              <a:t>                          S</a:t>
            </a:r>
            <a:r>
              <a:rPr lang="en-US" sz="2800" dirty="0">
                <a:effectLst/>
                <a:latin typeface="Times New Roman" panose="02020603050405020304" pitchFamily="18" charset="0"/>
                <a:ea typeface="Arial" panose="020B0604020202020204" pitchFamily="34" charset="0"/>
              </a:rPr>
              <a:t>ci</a:t>
            </a:r>
            <a:r>
              <a:rPr lang="en-US" sz="2800" spc="5" dirty="0">
                <a:effectLst/>
                <a:latin typeface="Times New Roman" panose="02020603050405020304" pitchFamily="18" charset="0"/>
                <a:ea typeface="Arial" panose="020B0604020202020204" pitchFamily="34" charset="0"/>
              </a:rPr>
              <a:t>e</a:t>
            </a:r>
            <a:r>
              <a:rPr lang="en-US" sz="2800" spc="-5" dirty="0">
                <a:effectLst/>
                <a:latin typeface="Times New Roman" panose="02020603050405020304" pitchFamily="18" charset="0"/>
                <a:ea typeface="Arial" panose="020B0604020202020204" pitchFamily="34" charset="0"/>
              </a:rPr>
              <a:t>n</a:t>
            </a:r>
            <a:r>
              <a:rPr lang="en-US" sz="2800" spc="5" dirty="0">
                <a:effectLst/>
                <a:latin typeface="Times New Roman" panose="02020603050405020304" pitchFamily="18" charset="0"/>
                <a:ea typeface="Arial" panose="020B0604020202020204" pitchFamily="34" charset="0"/>
              </a:rPr>
              <a:t>t</a:t>
            </a:r>
            <a:r>
              <a:rPr lang="en-US" sz="2800" spc="-15" dirty="0">
                <a:effectLst/>
                <a:latin typeface="Times New Roman" panose="02020603050405020304" pitchFamily="18" charset="0"/>
                <a:ea typeface="Arial" panose="020B0604020202020204" pitchFamily="34" charset="0"/>
              </a:rPr>
              <a:t>i</a:t>
            </a:r>
            <a:r>
              <a:rPr lang="en-US" sz="2800" spc="15" dirty="0">
                <a:effectLst/>
                <a:latin typeface="Times New Roman" panose="02020603050405020304" pitchFamily="18" charset="0"/>
                <a:ea typeface="Arial" panose="020B0604020202020204" pitchFamily="34" charset="0"/>
              </a:rPr>
              <a:t>f</a:t>
            </a:r>
            <a:r>
              <a:rPr lang="en-US" sz="2800" dirty="0">
                <a:effectLst/>
                <a:latin typeface="Times New Roman" panose="02020603050405020304" pitchFamily="18" charset="0"/>
                <a:ea typeface="Arial" panose="020B0604020202020204" pitchFamily="34" charset="0"/>
              </a:rPr>
              <a:t>ic m</a:t>
            </a:r>
            <a:r>
              <a:rPr lang="en-US" sz="2800" spc="5" dirty="0">
                <a:effectLst/>
                <a:latin typeface="Times New Roman" panose="02020603050405020304" pitchFamily="18" charset="0"/>
                <a:ea typeface="Arial" panose="020B0604020202020204" pitchFamily="34" charset="0"/>
              </a:rPr>
              <a:t>ana</a:t>
            </a:r>
            <a:r>
              <a:rPr lang="en-US" sz="2800" spc="-5" dirty="0">
                <a:effectLst/>
                <a:latin typeface="Times New Roman" panose="02020603050405020304" pitchFamily="18" charset="0"/>
                <a:ea typeface="Arial" panose="020B0604020202020204" pitchFamily="34" charset="0"/>
              </a:rPr>
              <a:t>ge</a:t>
            </a:r>
            <a:r>
              <a:rPr lang="en-US" sz="2800" spc="10" dirty="0">
                <a:effectLst/>
                <a:latin typeface="Times New Roman" panose="02020603050405020304" pitchFamily="18" charset="0"/>
                <a:ea typeface="Arial" panose="020B0604020202020204" pitchFamily="34" charset="0"/>
              </a:rPr>
              <a:t>m</a:t>
            </a:r>
            <a:r>
              <a:rPr lang="en-US" sz="2800" spc="5" dirty="0">
                <a:effectLst/>
                <a:latin typeface="Times New Roman" panose="02020603050405020304" pitchFamily="18" charset="0"/>
                <a:ea typeface="Arial" panose="020B0604020202020204" pitchFamily="34" charset="0"/>
              </a:rPr>
              <a:t>e</a:t>
            </a:r>
            <a:r>
              <a:rPr lang="en-US" sz="2800" spc="-5" dirty="0">
                <a:effectLst/>
                <a:latin typeface="Times New Roman" panose="02020603050405020304" pitchFamily="18" charset="0"/>
                <a:ea typeface="Arial" panose="020B0604020202020204" pitchFamily="34" charset="0"/>
              </a:rPr>
              <a:t>n</a:t>
            </a:r>
            <a:r>
              <a:rPr lang="en-US" sz="2800" dirty="0">
                <a:effectLst/>
                <a:latin typeface="Times New Roman" panose="02020603050405020304" pitchFamily="18" charset="0"/>
                <a:ea typeface="Arial" panose="020B0604020202020204" pitchFamily="34" charset="0"/>
              </a:rPr>
              <a:t>t</a:t>
            </a:r>
            <a:r>
              <a:rPr lang="en-US" sz="2800" spc="-20" dirty="0">
                <a:effectLst/>
                <a:latin typeface="Times New Roman" panose="02020603050405020304" pitchFamily="18" charset="0"/>
                <a:ea typeface="Arial" panose="020B0604020202020204" pitchFamily="34" charset="0"/>
              </a:rPr>
              <a:t> </a:t>
            </a:r>
            <a:r>
              <a:rPr lang="en-US" sz="2800" spc="10" dirty="0">
                <a:effectLst/>
                <a:latin typeface="Times New Roman" panose="02020603050405020304" pitchFamily="18" charset="0"/>
                <a:ea typeface="Arial" panose="020B0604020202020204" pitchFamily="34" charset="0"/>
              </a:rPr>
              <a:t>m</a:t>
            </a:r>
            <a:r>
              <a:rPr lang="en-US" sz="2800" spc="5" dirty="0">
                <a:effectLst/>
                <a:latin typeface="Times New Roman" panose="02020603050405020304" pitchFamily="18" charset="0"/>
                <a:ea typeface="Arial" panose="020B0604020202020204" pitchFamily="34" charset="0"/>
              </a:rPr>
              <a:t>a</a:t>
            </a:r>
            <a:r>
              <a:rPr lang="en-US" sz="2800" dirty="0">
                <a:effectLst/>
                <a:latin typeface="Times New Roman" panose="02020603050405020304" pitchFamily="18" charset="0"/>
                <a:ea typeface="Arial" panose="020B0604020202020204" pitchFamily="34" charset="0"/>
              </a:rPr>
              <a:t>y</a:t>
            </a:r>
            <a:r>
              <a:rPr lang="en-US" sz="2800" spc="5" dirty="0">
                <a:effectLst/>
                <a:latin typeface="Times New Roman" panose="02020603050405020304" pitchFamily="18" charset="0"/>
                <a:ea typeface="Arial" panose="020B0604020202020204" pitchFamily="34" charset="0"/>
              </a:rPr>
              <a:t> b</a:t>
            </a:r>
            <a:r>
              <a:rPr lang="en-US" sz="2800" dirty="0">
                <a:effectLst/>
                <a:latin typeface="Times New Roman" panose="02020603050405020304" pitchFamily="18" charset="0"/>
                <a:ea typeface="Arial" panose="020B0604020202020204" pitchFamily="34" charset="0"/>
              </a:rPr>
              <a:t>e</a:t>
            </a:r>
            <a:r>
              <a:rPr lang="en-US" sz="2800" spc="30" dirty="0">
                <a:effectLst/>
                <a:latin typeface="Times New Roman" panose="02020603050405020304" pitchFamily="18" charset="0"/>
                <a:ea typeface="Arial" panose="020B0604020202020204" pitchFamily="34" charset="0"/>
              </a:rPr>
              <a:t> </a:t>
            </a:r>
            <a:r>
              <a:rPr lang="en-US" sz="2800" spc="5" dirty="0">
                <a:effectLst/>
                <a:latin typeface="Times New Roman" panose="02020603050405020304" pitchFamily="18" charset="0"/>
                <a:ea typeface="Arial" panose="020B0604020202020204" pitchFamily="34" charset="0"/>
              </a:rPr>
              <a:t>d</a:t>
            </a:r>
            <a:r>
              <a:rPr lang="en-US" sz="2800" spc="-5" dirty="0">
                <a:effectLst/>
                <a:latin typeface="Times New Roman" panose="02020603050405020304" pitchFamily="18" charset="0"/>
                <a:ea typeface="Arial" panose="020B0604020202020204" pitchFamily="34" charset="0"/>
              </a:rPr>
              <a:t>e</a:t>
            </a:r>
            <a:r>
              <a:rPr lang="en-US" sz="2800" spc="15" dirty="0">
                <a:effectLst/>
                <a:latin typeface="Times New Roman" panose="02020603050405020304" pitchFamily="18" charset="0"/>
                <a:ea typeface="Arial" panose="020B0604020202020204" pitchFamily="34" charset="0"/>
              </a:rPr>
              <a:t>f</a:t>
            </a:r>
            <a:r>
              <a:rPr lang="en-US" sz="2800" dirty="0">
                <a:effectLst/>
                <a:latin typeface="Times New Roman" panose="02020603050405020304" pitchFamily="18" charset="0"/>
                <a:ea typeface="Arial" panose="020B0604020202020204" pitchFamily="34" charset="0"/>
              </a:rPr>
              <a:t>i</a:t>
            </a:r>
            <a:r>
              <a:rPr lang="en-US" sz="2800" spc="-5" dirty="0">
                <a:effectLst/>
                <a:latin typeface="Times New Roman" panose="02020603050405020304" pitchFamily="18" charset="0"/>
                <a:ea typeface="Arial" panose="020B0604020202020204" pitchFamily="34" charset="0"/>
              </a:rPr>
              <a:t>n</a:t>
            </a:r>
            <a:r>
              <a:rPr lang="en-US" sz="2800" spc="5" dirty="0">
                <a:effectLst/>
                <a:latin typeface="Times New Roman" panose="02020603050405020304" pitchFamily="18" charset="0"/>
                <a:ea typeface="Arial" panose="020B0604020202020204" pitchFamily="34" charset="0"/>
              </a:rPr>
              <a:t>e</a:t>
            </a:r>
            <a:r>
              <a:rPr lang="en-US" sz="2800" dirty="0">
                <a:effectLst/>
                <a:latin typeface="Times New Roman" panose="02020603050405020304" pitchFamily="18" charset="0"/>
                <a:ea typeface="Arial" panose="020B0604020202020204" pitchFamily="34" charset="0"/>
              </a:rPr>
              <a:t>d</a:t>
            </a:r>
            <a:r>
              <a:rPr lang="en-US" sz="2800" spc="10" dirty="0">
                <a:effectLst/>
                <a:latin typeface="Times New Roman" panose="02020603050405020304" pitchFamily="18" charset="0"/>
                <a:ea typeface="Arial" panose="020B0604020202020204" pitchFamily="34" charset="0"/>
              </a:rPr>
              <a:t> </a:t>
            </a:r>
            <a:r>
              <a:rPr lang="en-US" sz="2800" spc="5" dirty="0">
                <a:effectLst/>
                <a:latin typeface="Times New Roman" panose="02020603050405020304" pitchFamily="18" charset="0"/>
                <a:ea typeface="Arial" panose="020B0604020202020204" pitchFamily="34" charset="0"/>
              </a:rPr>
              <a:t>a</a:t>
            </a:r>
            <a:r>
              <a:rPr lang="en-US" sz="2800" dirty="0">
                <a:effectLst/>
                <a:latin typeface="Times New Roman" panose="02020603050405020304" pitchFamily="18" charset="0"/>
                <a:ea typeface="Arial" panose="020B0604020202020204" pitchFamily="34" charset="0"/>
              </a:rPr>
              <a:t>s</a:t>
            </a:r>
            <a:r>
              <a:rPr lang="en-US" sz="2800" spc="25" dirty="0">
                <a:effectLst/>
                <a:latin typeface="Times New Roman" panose="02020603050405020304" pitchFamily="18" charset="0"/>
                <a:ea typeface="Arial" panose="020B0604020202020204" pitchFamily="34" charset="0"/>
              </a:rPr>
              <a:t> </a:t>
            </a:r>
            <a:r>
              <a:rPr lang="en-US" sz="2800" spc="5" dirty="0">
                <a:effectLst/>
                <a:latin typeface="Times New Roman" panose="02020603050405020304" pitchFamily="18" charset="0"/>
                <a:ea typeface="Arial" panose="020B0604020202020204" pitchFamily="34" charset="0"/>
              </a:rPr>
              <a:t>t</a:t>
            </a:r>
            <a:r>
              <a:rPr lang="en-US" sz="2800" spc="-5" dirty="0">
                <a:effectLst/>
                <a:latin typeface="Times New Roman" panose="02020603050405020304" pitchFamily="18" charset="0"/>
                <a:ea typeface="Arial" panose="020B0604020202020204" pitchFamily="34" charset="0"/>
              </a:rPr>
              <a:t>h</a:t>
            </a:r>
            <a:r>
              <a:rPr lang="en-US" sz="2800" dirty="0">
                <a:effectLst/>
                <a:latin typeface="Times New Roman" panose="02020603050405020304" pitchFamily="18" charset="0"/>
                <a:ea typeface="Arial" panose="020B0604020202020204" pitchFamily="34" charset="0"/>
              </a:rPr>
              <a:t>e</a:t>
            </a:r>
            <a:r>
              <a:rPr lang="en-US" sz="2800" spc="30" dirty="0">
                <a:effectLst/>
                <a:latin typeface="Times New Roman" panose="02020603050405020304" pitchFamily="18" charset="0"/>
                <a:ea typeface="Arial" panose="020B0604020202020204" pitchFamily="34" charset="0"/>
              </a:rPr>
              <a:t> </a:t>
            </a:r>
            <a:r>
              <a:rPr lang="en-US" sz="2800" b="1" dirty="0">
                <a:solidFill>
                  <a:schemeClr val="tx1"/>
                </a:solidFill>
                <a:effectLst/>
                <a:latin typeface="Times New Roman" panose="02020603050405020304" pitchFamily="18" charset="0"/>
                <a:ea typeface="Arial" panose="020B0604020202020204" pitchFamily="34" charset="0"/>
              </a:rPr>
              <a:t>“</a:t>
            </a:r>
            <a:r>
              <a:rPr lang="en-US" sz="2800" b="1" spc="5" dirty="0">
                <a:solidFill>
                  <a:schemeClr val="tx1"/>
                </a:solidFill>
                <a:effectLst/>
                <a:latin typeface="Times New Roman" panose="02020603050405020304" pitchFamily="18" charset="0"/>
                <a:ea typeface="Arial" panose="020B0604020202020204" pitchFamily="34" charset="0"/>
              </a:rPr>
              <a:t>A</a:t>
            </a:r>
            <a:r>
              <a:rPr lang="en-US" sz="2800" b="1" dirty="0">
                <a:solidFill>
                  <a:schemeClr val="tx1"/>
                </a:solidFill>
                <a:effectLst/>
                <a:latin typeface="Times New Roman" panose="02020603050405020304" pitchFamily="18" charset="0"/>
                <a:ea typeface="Arial" panose="020B0604020202020204" pitchFamily="34" charset="0"/>
              </a:rPr>
              <a:t>rt</a:t>
            </a:r>
            <a:r>
              <a:rPr lang="en-US" sz="2800" b="1" spc="30" dirty="0">
                <a:solidFill>
                  <a:schemeClr val="tx1"/>
                </a:solidFill>
                <a:effectLst/>
                <a:latin typeface="Times New Roman" panose="02020603050405020304" pitchFamily="18" charset="0"/>
                <a:ea typeface="Arial" panose="020B0604020202020204" pitchFamily="34" charset="0"/>
              </a:rPr>
              <a:t> </a:t>
            </a:r>
            <a:r>
              <a:rPr lang="en-US" sz="2800" b="1" spc="-5" dirty="0">
                <a:solidFill>
                  <a:schemeClr val="tx1"/>
                </a:solidFill>
                <a:effectLst/>
                <a:latin typeface="Times New Roman" panose="02020603050405020304" pitchFamily="18" charset="0"/>
                <a:ea typeface="Arial" panose="020B0604020202020204" pitchFamily="34" charset="0"/>
              </a:rPr>
              <a:t>o</a:t>
            </a:r>
            <a:r>
              <a:rPr lang="en-US" sz="2800" b="1" dirty="0">
                <a:solidFill>
                  <a:schemeClr val="tx1"/>
                </a:solidFill>
                <a:effectLst/>
                <a:latin typeface="Times New Roman" panose="02020603050405020304" pitchFamily="18" charset="0"/>
                <a:ea typeface="Arial" panose="020B0604020202020204" pitchFamily="34" charset="0"/>
              </a:rPr>
              <a:t>f</a:t>
            </a:r>
            <a:r>
              <a:rPr lang="en-US" sz="2800" b="1" spc="50" dirty="0">
                <a:solidFill>
                  <a:schemeClr val="tx1"/>
                </a:solidFill>
                <a:effectLst/>
                <a:latin typeface="Times New Roman" panose="02020603050405020304" pitchFamily="18" charset="0"/>
                <a:ea typeface="Arial" panose="020B0604020202020204" pitchFamily="34" charset="0"/>
              </a:rPr>
              <a:t> </a:t>
            </a:r>
            <a:r>
              <a:rPr lang="en-US" sz="2800" b="1" dirty="0">
                <a:solidFill>
                  <a:schemeClr val="tx1"/>
                </a:solidFill>
                <a:effectLst/>
                <a:latin typeface="Times New Roman" panose="02020603050405020304" pitchFamily="18" charset="0"/>
                <a:ea typeface="Arial" panose="020B0604020202020204" pitchFamily="34" charset="0"/>
              </a:rPr>
              <a:t>k</a:t>
            </a:r>
            <a:r>
              <a:rPr lang="en-US" sz="2800" b="1" spc="-5" dirty="0">
                <a:solidFill>
                  <a:schemeClr val="tx1"/>
                </a:solidFill>
                <a:effectLst/>
                <a:latin typeface="Times New Roman" panose="02020603050405020304" pitchFamily="18" charset="0"/>
                <a:ea typeface="Arial" panose="020B0604020202020204" pitchFamily="34" charset="0"/>
              </a:rPr>
              <a:t>n</a:t>
            </a:r>
            <a:r>
              <a:rPr lang="en-US" sz="2800" b="1" spc="5" dirty="0">
                <a:solidFill>
                  <a:schemeClr val="tx1"/>
                </a:solidFill>
                <a:effectLst/>
                <a:latin typeface="Times New Roman" panose="02020603050405020304" pitchFamily="18" charset="0"/>
                <a:ea typeface="Arial" panose="020B0604020202020204" pitchFamily="34" charset="0"/>
              </a:rPr>
              <a:t>o</a:t>
            </a:r>
            <a:r>
              <a:rPr lang="en-US" sz="2800" b="1" spc="-15" dirty="0">
                <a:solidFill>
                  <a:schemeClr val="tx1"/>
                </a:solidFill>
                <a:effectLst/>
                <a:latin typeface="Times New Roman" panose="02020603050405020304" pitchFamily="18" charset="0"/>
                <a:ea typeface="Arial" panose="020B0604020202020204" pitchFamily="34" charset="0"/>
              </a:rPr>
              <a:t>w</a:t>
            </a:r>
            <a:r>
              <a:rPr lang="en-US" sz="2800" b="1" dirty="0">
                <a:solidFill>
                  <a:schemeClr val="tx1"/>
                </a:solidFill>
                <a:effectLst/>
                <a:latin typeface="Times New Roman" panose="02020603050405020304" pitchFamily="18" charset="0"/>
                <a:ea typeface="Arial" panose="020B0604020202020204" pitchFamily="34" charset="0"/>
              </a:rPr>
              <a:t>i</a:t>
            </a:r>
            <a:r>
              <a:rPr lang="en-US" sz="2800" b="1" spc="5" dirty="0">
                <a:solidFill>
                  <a:schemeClr val="tx1"/>
                </a:solidFill>
                <a:effectLst/>
                <a:latin typeface="Times New Roman" panose="02020603050405020304" pitchFamily="18" charset="0"/>
                <a:ea typeface="Arial" panose="020B0604020202020204" pitchFamily="34" charset="0"/>
              </a:rPr>
              <a:t>n</a:t>
            </a:r>
            <a:r>
              <a:rPr lang="en-US" sz="2800" b="1" dirty="0">
                <a:solidFill>
                  <a:schemeClr val="tx1"/>
                </a:solidFill>
                <a:effectLst/>
                <a:latin typeface="Times New Roman" panose="02020603050405020304" pitchFamily="18" charset="0"/>
                <a:ea typeface="Arial" panose="020B0604020202020204" pitchFamily="34" charset="0"/>
              </a:rPr>
              <a:t>g </a:t>
            </a:r>
            <a:r>
              <a:rPr lang="en-US" sz="2800" b="1" spc="5" dirty="0">
                <a:solidFill>
                  <a:schemeClr val="tx1"/>
                </a:solidFill>
                <a:effectLst/>
                <a:latin typeface="Times New Roman" panose="02020603050405020304" pitchFamily="18" charset="0"/>
                <a:ea typeface="Arial" panose="020B0604020202020204" pitchFamily="34" charset="0"/>
              </a:rPr>
              <a:t>e</a:t>
            </a:r>
            <a:r>
              <a:rPr lang="en-US" sz="2800" b="1" spc="-10" dirty="0">
                <a:solidFill>
                  <a:schemeClr val="tx1"/>
                </a:solidFill>
                <a:effectLst/>
                <a:latin typeface="Times New Roman" panose="02020603050405020304" pitchFamily="18" charset="0"/>
                <a:ea typeface="Arial" panose="020B0604020202020204" pitchFamily="34" charset="0"/>
              </a:rPr>
              <a:t>x</a:t>
            </a:r>
            <a:r>
              <a:rPr lang="en-US" sz="2800" b="1" spc="5" dirty="0">
                <a:solidFill>
                  <a:schemeClr val="tx1"/>
                </a:solidFill>
                <a:effectLst/>
                <a:latin typeface="Times New Roman" panose="02020603050405020304" pitchFamily="18" charset="0"/>
                <a:ea typeface="Arial" panose="020B0604020202020204" pitchFamily="34" charset="0"/>
              </a:rPr>
              <a:t>a</a:t>
            </a:r>
            <a:r>
              <a:rPr lang="en-US" sz="2800" b="1" dirty="0">
                <a:solidFill>
                  <a:schemeClr val="tx1"/>
                </a:solidFill>
                <a:effectLst/>
                <a:latin typeface="Times New Roman" panose="02020603050405020304" pitchFamily="18" charset="0"/>
                <a:ea typeface="Arial" panose="020B0604020202020204" pitchFamily="34" charset="0"/>
              </a:rPr>
              <a:t>c</a:t>
            </a:r>
            <a:r>
              <a:rPr lang="en-US" sz="2800" b="1" spc="5" dirty="0">
                <a:solidFill>
                  <a:schemeClr val="tx1"/>
                </a:solidFill>
                <a:effectLst/>
                <a:latin typeface="Times New Roman" panose="02020603050405020304" pitchFamily="18" charset="0"/>
                <a:ea typeface="Arial" panose="020B0604020202020204" pitchFamily="34" charset="0"/>
              </a:rPr>
              <a:t>t</a:t>
            </a:r>
            <a:r>
              <a:rPr lang="en-US" sz="2800" b="1" spc="10" dirty="0">
                <a:solidFill>
                  <a:schemeClr val="tx1"/>
                </a:solidFill>
                <a:effectLst/>
                <a:latin typeface="Times New Roman" panose="02020603050405020304" pitchFamily="18" charset="0"/>
                <a:ea typeface="Arial" panose="020B0604020202020204" pitchFamily="34" charset="0"/>
              </a:rPr>
              <a:t>l</a:t>
            </a:r>
            <a:r>
              <a:rPr lang="en-US" sz="2800" b="1" dirty="0">
                <a:solidFill>
                  <a:schemeClr val="tx1"/>
                </a:solidFill>
                <a:effectLst/>
                <a:latin typeface="Times New Roman" panose="02020603050405020304" pitchFamily="18" charset="0"/>
                <a:ea typeface="Arial" panose="020B0604020202020204" pitchFamily="34" charset="0"/>
              </a:rPr>
              <a:t>y </a:t>
            </a:r>
            <a:r>
              <a:rPr lang="en-US" sz="2800" b="1" spc="-15" dirty="0">
                <a:solidFill>
                  <a:schemeClr val="tx1"/>
                </a:solidFill>
                <a:effectLst/>
                <a:latin typeface="Times New Roman" panose="02020603050405020304" pitchFamily="18" charset="0"/>
                <a:ea typeface="Arial" panose="020B0604020202020204" pitchFamily="34" charset="0"/>
              </a:rPr>
              <a:t>w</a:t>
            </a:r>
            <a:r>
              <a:rPr lang="en-US" sz="2800" b="1" spc="5" dirty="0">
                <a:solidFill>
                  <a:schemeClr val="tx1"/>
                </a:solidFill>
                <a:effectLst/>
                <a:latin typeface="Times New Roman" panose="02020603050405020304" pitchFamily="18" charset="0"/>
                <a:ea typeface="Arial" panose="020B0604020202020204" pitchFamily="34" charset="0"/>
              </a:rPr>
              <a:t>ha</a:t>
            </a:r>
            <a:r>
              <a:rPr lang="en-US" sz="2800" b="1" dirty="0">
                <a:solidFill>
                  <a:schemeClr val="tx1"/>
                </a:solidFill>
                <a:effectLst/>
                <a:latin typeface="Times New Roman" panose="02020603050405020304" pitchFamily="18" charset="0"/>
                <a:ea typeface="Arial" panose="020B0604020202020204" pitchFamily="34" charset="0"/>
              </a:rPr>
              <a:t>t</a:t>
            </a:r>
            <a:r>
              <a:rPr lang="en-US" sz="2800" b="1" spc="-10" dirty="0">
                <a:solidFill>
                  <a:schemeClr val="tx1"/>
                </a:solidFill>
                <a:effectLst/>
                <a:latin typeface="Times New Roman" panose="02020603050405020304" pitchFamily="18" charset="0"/>
                <a:ea typeface="Arial" panose="020B0604020202020204" pitchFamily="34" charset="0"/>
              </a:rPr>
              <a:t> </a:t>
            </a:r>
            <a:r>
              <a:rPr lang="en-US" sz="2800" b="1" dirty="0">
                <a:solidFill>
                  <a:schemeClr val="tx1"/>
                </a:solidFill>
                <a:effectLst/>
                <a:latin typeface="Times New Roman" panose="02020603050405020304" pitchFamily="18" charset="0"/>
                <a:ea typeface="Arial" panose="020B0604020202020204" pitchFamily="34" charset="0"/>
              </a:rPr>
              <a:t>is</a:t>
            </a:r>
            <a:r>
              <a:rPr lang="en-US" sz="2800" b="1" spc="-5" dirty="0">
                <a:solidFill>
                  <a:schemeClr val="tx1"/>
                </a:solidFill>
                <a:effectLst/>
                <a:latin typeface="Times New Roman" panose="02020603050405020304" pitchFamily="18" charset="0"/>
                <a:ea typeface="Arial" panose="020B0604020202020204" pitchFamily="34" charset="0"/>
              </a:rPr>
              <a:t> </a:t>
            </a:r>
            <a:r>
              <a:rPr lang="en-US" sz="2800" b="1" spc="5" dirty="0">
                <a:solidFill>
                  <a:schemeClr val="tx1"/>
                </a:solidFill>
                <a:effectLst/>
                <a:latin typeface="Times New Roman" panose="02020603050405020304" pitchFamily="18" charset="0"/>
                <a:ea typeface="Arial" panose="020B0604020202020204" pitchFamily="34" charset="0"/>
              </a:rPr>
              <a:t>t</a:t>
            </a:r>
            <a:r>
              <a:rPr lang="en-US" sz="2800" b="1" dirty="0">
                <a:solidFill>
                  <a:schemeClr val="tx1"/>
                </a:solidFill>
                <a:effectLst/>
                <a:latin typeface="Times New Roman" panose="02020603050405020304" pitchFamily="18" charset="0"/>
                <a:ea typeface="Arial" panose="020B0604020202020204" pitchFamily="34" charset="0"/>
              </a:rPr>
              <a:t>o</a:t>
            </a:r>
            <a:r>
              <a:rPr lang="en-US" sz="2800" b="1" spc="5" dirty="0">
                <a:solidFill>
                  <a:schemeClr val="tx1"/>
                </a:solidFill>
                <a:effectLst/>
                <a:latin typeface="Times New Roman" panose="02020603050405020304" pitchFamily="18" charset="0"/>
                <a:ea typeface="Arial" panose="020B0604020202020204" pitchFamily="34" charset="0"/>
              </a:rPr>
              <a:t> </a:t>
            </a:r>
            <a:r>
              <a:rPr lang="en-US" sz="2800" b="1" spc="-5" dirty="0">
                <a:solidFill>
                  <a:schemeClr val="tx1"/>
                </a:solidFill>
                <a:effectLst/>
                <a:latin typeface="Times New Roman" panose="02020603050405020304" pitchFamily="18" charset="0"/>
                <a:ea typeface="Arial" panose="020B0604020202020204" pitchFamily="34" charset="0"/>
              </a:rPr>
              <a:t>b</a:t>
            </a:r>
            <a:r>
              <a:rPr lang="en-US" sz="2800" b="1" dirty="0">
                <a:solidFill>
                  <a:schemeClr val="tx1"/>
                </a:solidFill>
                <a:effectLst/>
                <a:latin typeface="Times New Roman" panose="02020603050405020304" pitchFamily="18" charset="0"/>
                <a:ea typeface="Arial" panose="020B0604020202020204" pitchFamily="34" charset="0"/>
              </a:rPr>
              <a:t>e</a:t>
            </a:r>
            <a:r>
              <a:rPr lang="en-US" sz="2800" b="1" spc="-5" dirty="0">
                <a:solidFill>
                  <a:schemeClr val="tx1"/>
                </a:solidFill>
                <a:effectLst/>
                <a:latin typeface="Times New Roman" panose="02020603050405020304" pitchFamily="18" charset="0"/>
                <a:ea typeface="Arial" panose="020B0604020202020204" pitchFamily="34" charset="0"/>
              </a:rPr>
              <a:t> d</a:t>
            </a:r>
            <a:r>
              <a:rPr lang="en-US" sz="2800" b="1" spc="5" dirty="0">
                <a:solidFill>
                  <a:schemeClr val="tx1"/>
                </a:solidFill>
                <a:effectLst/>
                <a:latin typeface="Times New Roman" panose="02020603050405020304" pitchFamily="18" charset="0"/>
                <a:ea typeface="Arial" panose="020B0604020202020204" pitchFamily="34" charset="0"/>
              </a:rPr>
              <a:t>on</a:t>
            </a:r>
            <a:r>
              <a:rPr lang="en-US" sz="2800" b="1" dirty="0">
                <a:solidFill>
                  <a:schemeClr val="tx1"/>
                </a:solidFill>
                <a:effectLst/>
                <a:latin typeface="Times New Roman" panose="02020603050405020304" pitchFamily="18" charset="0"/>
                <a:ea typeface="Arial" panose="020B0604020202020204" pitchFamily="34" charset="0"/>
              </a:rPr>
              <a:t>e</a:t>
            </a:r>
            <a:r>
              <a:rPr lang="en-US" sz="2800" b="1" spc="-25" dirty="0">
                <a:solidFill>
                  <a:schemeClr val="tx1"/>
                </a:solidFill>
                <a:effectLst/>
                <a:latin typeface="Times New Roman" panose="02020603050405020304" pitchFamily="18" charset="0"/>
                <a:ea typeface="Arial" panose="020B0604020202020204" pitchFamily="34" charset="0"/>
              </a:rPr>
              <a:t> </a:t>
            </a:r>
            <a:r>
              <a:rPr lang="en-US" sz="2800" b="1" spc="5" dirty="0">
                <a:solidFill>
                  <a:schemeClr val="tx1"/>
                </a:solidFill>
                <a:effectLst/>
                <a:latin typeface="Times New Roman" panose="02020603050405020304" pitchFamily="18" charset="0"/>
                <a:ea typeface="Arial" panose="020B0604020202020204" pitchFamily="34" charset="0"/>
              </a:rPr>
              <a:t>a</a:t>
            </a:r>
            <a:r>
              <a:rPr lang="en-US" sz="2800" b="1" spc="-5" dirty="0">
                <a:solidFill>
                  <a:schemeClr val="tx1"/>
                </a:solidFill>
                <a:effectLst/>
                <a:latin typeface="Times New Roman" panose="02020603050405020304" pitchFamily="18" charset="0"/>
                <a:ea typeface="Arial" panose="020B0604020202020204" pitchFamily="34" charset="0"/>
              </a:rPr>
              <a:t>n</a:t>
            </a:r>
            <a:r>
              <a:rPr lang="en-US" sz="2800" b="1" dirty="0">
                <a:solidFill>
                  <a:schemeClr val="tx1"/>
                </a:solidFill>
                <a:effectLst/>
                <a:latin typeface="Times New Roman" panose="02020603050405020304" pitchFamily="18" charset="0"/>
                <a:ea typeface="Arial" panose="020B0604020202020204" pitchFamily="34" charset="0"/>
              </a:rPr>
              <a:t>d</a:t>
            </a:r>
            <a:r>
              <a:rPr lang="en-US" sz="2800" b="1" spc="-20" dirty="0">
                <a:solidFill>
                  <a:schemeClr val="tx1"/>
                </a:solidFill>
                <a:effectLst/>
                <a:latin typeface="Times New Roman" panose="02020603050405020304" pitchFamily="18" charset="0"/>
                <a:ea typeface="Arial" panose="020B0604020202020204" pitchFamily="34" charset="0"/>
              </a:rPr>
              <a:t> </a:t>
            </a:r>
            <a:r>
              <a:rPr lang="en-US" sz="2800" b="1" spc="5" dirty="0">
                <a:solidFill>
                  <a:schemeClr val="tx1"/>
                </a:solidFill>
                <a:effectLst/>
                <a:latin typeface="Times New Roman" panose="02020603050405020304" pitchFamily="18" charset="0"/>
                <a:ea typeface="Arial" panose="020B0604020202020204" pitchFamily="34" charset="0"/>
              </a:rPr>
              <a:t>th</a:t>
            </a:r>
            <a:r>
              <a:rPr lang="en-US" sz="2800" b="1" dirty="0">
                <a:solidFill>
                  <a:schemeClr val="tx1"/>
                </a:solidFill>
                <a:effectLst/>
                <a:latin typeface="Times New Roman" panose="02020603050405020304" pitchFamily="18" charset="0"/>
                <a:ea typeface="Arial" panose="020B0604020202020204" pitchFamily="34" charset="0"/>
              </a:rPr>
              <a:t>e</a:t>
            </a:r>
            <a:r>
              <a:rPr lang="en-US" sz="2800" b="1" spc="-15" dirty="0">
                <a:solidFill>
                  <a:schemeClr val="tx1"/>
                </a:solidFill>
                <a:effectLst/>
                <a:latin typeface="Times New Roman" panose="02020603050405020304" pitchFamily="18" charset="0"/>
                <a:ea typeface="Arial" panose="020B0604020202020204" pitchFamily="34" charset="0"/>
              </a:rPr>
              <a:t> </a:t>
            </a:r>
            <a:r>
              <a:rPr lang="en-US" sz="2800" b="1" spc="5" dirty="0">
                <a:solidFill>
                  <a:schemeClr val="tx1"/>
                </a:solidFill>
                <a:effectLst/>
                <a:latin typeface="Times New Roman" panose="02020603050405020304" pitchFamily="18" charset="0"/>
                <a:ea typeface="Arial" panose="020B0604020202020204" pitchFamily="34" charset="0"/>
              </a:rPr>
              <a:t>be</a:t>
            </a:r>
            <a:r>
              <a:rPr lang="en-US" sz="2800" b="1" dirty="0">
                <a:solidFill>
                  <a:schemeClr val="tx1"/>
                </a:solidFill>
                <a:effectLst/>
                <a:latin typeface="Times New Roman" panose="02020603050405020304" pitchFamily="18" charset="0"/>
                <a:ea typeface="Arial" panose="020B0604020202020204" pitchFamily="34" charset="0"/>
              </a:rPr>
              <a:t>st</a:t>
            </a:r>
            <a:r>
              <a:rPr lang="en-US" sz="2800" b="1" spc="-25" dirty="0">
                <a:solidFill>
                  <a:schemeClr val="tx1"/>
                </a:solidFill>
                <a:effectLst/>
                <a:latin typeface="Times New Roman" panose="02020603050405020304" pitchFamily="18" charset="0"/>
                <a:ea typeface="Arial" panose="020B0604020202020204" pitchFamily="34" charset="0"/>
              </a:rPr>
              <a:t> </a:t>
            </a:r>
            <a:r>
              <a:rPr lang="en-US" sz="2800" b="1" spc="-15" dirty="0">
                <a:solidFill>
                  <a:schemeClr val="tx1"/>
                </a:solidFill>
                <a:effectLst/>
                <a:latin typeface="Times New Roman" panose="02020603050405020304" pitchFamily="18" charset="0"/>
                <a:ea typeface="Arial" panose="020B0604020202020204" pitchFamily="34" charset="0"/>
              </a:rPr>
              <a:t>w</a:t>
            </a:r>
            <a:r>
              <a:rPr lang="en-US" sz="2800" b="1" spc="5" dirty="0">
                <a:solidFill>
                  <a:schemeClr val="tx1"/>
                </a:solidFill>
                <a:effectLst/>
                <a:latin typeface="Times New Roman" panose="02020603050405020304" pitchFamily="18" charset="0"/>
                <a:ea typeface="Arial" panose="020B0604020202020204" pitchFamily="34" charset="0"/>
              </a:rPr>
              <a:t>a</a:t>
            </a:r>
            <a:r>
              <a:rPr lang="en-US" sz="2800" b="1" dirty="0">
                <a:solidFill>
                  <a:schemeClr val="tx1"/>
                </a:solidFill>
                <a:effectLst/>
                <a:latin typeface="Times New Roman" panose="02020603050405020304" pitchFamily="18" charset="0"/>
                <a:ea typeface="Arial" panose="020B0604020202020204" pitchFamily="34" charset="0"/>
              </a:rPr>
              <a:t>y</a:t>
            </a:r>
            <a:r>
              <a:rPr lang="en-US" sz="2800" b="1" spc="-25" dirty="0">
                <a:solidFill>
                  <a:schemeClr val="tx1"/>
                </a:solidFill>
                <a:effectLst/>
                <a:latin typeface="Times New Roman" panose="02020603050405020304" pitchFamily="18" charset="0"/>
                <a:ea typeface="Arial" panose="020B0604020202020204" pitchFamily="34" charset="0"/>
              </a:rPr>
              <a:t> </a:t>
            </a:r>
            <a:r>
              <a:rPr lang="en-US" sz="2800" b="1" spc="5" dirty="0">
                <a:solidFill>
                  <a:schemeClr val="tx1"/>
                </a:solidFill>
                <a:effectLst/>
                <a:latin typeface="Times New Roman" panose="02020603050405020304" pitchFamily="18" charset="0"/>
                <a:ea typeface="Arial" panose="020B0604020202020204" pitchFamily="34" charset="0"/>
              </a:rPr>
              <a:t>o</a:t>
            </a:r>
            <a:r>
              <a:rPr lang="en-US" sz="2800" b="1" dirty="0">
                <a:solidFill>
                  <a:schemeClr val="tx1"/>
                </a:solidFill>
                <a:effectLst/>
                <a:latin typeface="Times New Roman" panose="02020603050405020304" pitchFamily="18" charset="0"/>
                <a:ea typeface="Arial" panose="020B0604020202020204" pitchFamily="34" charset="0"/>
              </a:rPr>
              <a:t>f</a:t>
            </a:r>
            <a:r>
              <a:rPr lang="en-US" sz="2800" b="1" spc="15" dirty="0">
                <a:solidFill>
                  <a:schemeClr val="tx1"/>
                </a:solidFill>
                <a:effectLst/>
                <a:latin typeface="Times New Roman" panose="02020603050405020304" pitchFamily="18" charset="0"/>
                <a:ea typeface="Arial" panose="020B0604020202020204" pitchFamily="34" charset="0"/>
              </a:rPr>
              <a:t> </a:t>
            </a:r>
            <a:r>
              <a:rPr lang="en-US" sz="2800" b="1" spc="-5" dirty="0">
                <a:solidFill>
                  <a:schemeClr val="tx1"/>
                </a:solidFill>
                <a:effectLst/>
                <a:latin typeface="Times New Roman" panose="02020603050405020304" pitchFamily="18" charset="0"/>
                <a:ea typeface="Arial" panose="020B0604020202020204" pitchFamily="34" charset="0"/>
              </a:rPr>
              <a:t>d</a:t>
            </a:r>
            <a:r>
              <a:rPr lang="en-US" sz="2800" b="1" spc="5" dirty="0">
                <a:solidFill>
                  <a:schemeClr val="tx1"/>
                </a:solidFill>
                <a:effectLst/>
                <a:latin typeface="Times New Roman" panose="02020603050405020304" pitchFamily="18" charset="0"/>
                <a:ea typeface="Arial" panose="020B0604020202020204" pitchFamily="34" charset="0"/>
              </a:rPr>
              <a:t>o</a:t>
            </a:r>
            <a:r>
              <a:rPr lang="en-US" sz="2800" b="1" dirty="0">
                <a:solidFill>
                  <a:schemeClr val="tx1"/>
                </a:solidFill>
                <a:effectLst/>
                <a:latin typeface="Times New Roman" panose="02020603050405020304" pitchFamily="18" charset="0"/>
                <a:ea typeface="Arial" panose="020B0604020202020204" pitchFamily="34" charset="0"/>
              </a:rPr>
              <a:t>i</a:t>
            </a:r>
            <a:r>
              <a:rPr lang="en-US" sz="2800" b="1" spc="5" dirty="0">
                <a:solidFill>
                  <a:schemeClr val="tx1"/>
                </a:solidFill>
                <a:effectLst/>
                <a:latin typeface="Times New Roman" panose="02020603050405020304" pitchFamily="18" charset="0"/>
                <a:ea typeface="Arial" panose="020B0604020202020204" pitchFamily="34" charset="0"/>
              </a:rPr>
              <a:t>n</a:t>
            </a:r>
            <a:r>
              <a:rPr lang="en-US" sz="2800" b="1" dirty="0">
                <a:solidFill>
                  <a:schemeClr val="tx1"/>
                </a:solidFill>
                <a:effectLst/>
                <a:latin typeface="Times New Roman" panose="02020603050405020304" pitchFamily="18" charset="0"/>
                <a:ea typeface="Arial" panose="020B0604020202020204" pitchFamily="34" charset="0"/>
              </a:rPr>
              <a:t>g</a:t>
            </a:r>
            <a:r>
              <a:rPr lang="en-US" sz="2800" b="1" spc="-30" dirty="0">
                <a:solidFill>
                  <a:schemeClr val="tx1"/>
                </a:solidFill>
                <a:effectLst/>
                <a:latin typeface="Times New Roman" panose="02020603050405020304" pitchFamily="18" charset="0"/>
                <a:ea typeface="Arial" panose="020B0604020202020204" pitchFamily="34" charset="0"/>
              </a:rPr>
              <a:t> </a:t>
            </a:r>
            <a:r>
              <a:rPr lang="en-US" sz="2800" b="1" dirty="0">
                <a:solidFill>
                  <a:schemeClr val="tx1"/>
                </a:solidFill>
                <a:effectLst/>
                <a:latin typeface="Times New Roman" panose="02020603050405020304" pitchFamily="18" charset="0"/>
                <a:ea typeface="Arial" panose="020B0604020202020204" pitchFamily="34" charset="0"/>
              </a:rPr>
              <a:t>i</a:t>
            </a:r>
            <a:r>
              <a:rPr lang="en-US" sz="2800" b="1" spc="5" dirty="0">
                <a:solidFill>
                  <a:schemeClr val="tx1"/>
                </a:solidFill>
                <a:effectLst/>
                <a:latin typeface="Times New Roman" panose="02020603050405020304" pitchFamily="18" charset="0"/>
                <a:ea typeface="Arial" panose="020B0604020202020204" pitchFamily="34" charset="0"/>
              </a:rPr>
              <a:t>t</a:t>
            </a:r>
            <a:r>
              <a:rPr lang="en-US" sz="2800" b="1" dirty="0">
                <a:solidFill>
                  <a:schemeClr val="tx1"/>
                </a:solidFill>
                <a:effectLst/>
                <a:latin typeface="Times New Roman" panose="02020603050405020304" pitchFamily="18" charset="0"/>
                <a:ea typeface="Arial" panose="020B0604020202020204" pitchFamily="34" charset="0"/>
              </a:rPr>
              <a:t>”.</a:t>
            </a:r>
            <a:endParaRPr lang="en-IN" sz="2800" b="1" dirty="0">
              <a:solidFill>
                <a:schemeClr val="tx1"/>
              </a:solidFill>
              <a:latin typeface="Times New Roman" panose="02020603050405020304" pitchFamily="18" charset="0"/>
              <a:ea typeface="Arial" panose="020B0604020202020204" pitchFamily="34" charset="0"/>
            </a:endParaRPr>
          </a:p>
          <a:p>
            <a:pPr marL="0" indent="0" algn="just">
              <a:lnSpc>
                <a:spcPct val="150000"/>
              </a:lnSpc>
              <a:buNone/>
            </a:pPr>
            <a:r>
              <a:rPr lang="en-US" sz="2400" b="1" u="sng" spc="5" dirty="0">
                <a:solidFill>
                  <a:srgbClr val="FF0000"/>
                </a:solidFill>
                <a:latin typeface="Times New Roman" panose="02020603050405020304" pitchFamily="18" charset="0"/>
              </a:rPr>
              <a:t>   Frederick Winslow Taylor (1856-1915) </a:t>
            </a:r>
            <a:r>
              <a:rPr lang="en-US" sz="2400" spc="5" dirty="0">
                <a:solidFill>
                  <a:schemeClr val="tx1"/>
                </a:solidFill>
                <a:latin typeface="Times New Roman" panose="02020603050405020304" pitchFamily="18" charset="0"/>
              </a:rPr>
              <a:t>was an American mechanical engineer and a consultant who proposed the concept of scientific management under the name </a:t>
            </a:r>
            <a:r>
              <a:rPr lang="en-US" sz="2400" spc="5" dirty="0">
                <a:solidFill>
                  <a:srgbClr val="FF0000"/>
                </a:solidFill>
                <a:latin typeface="Times New Roman" panose="02020603050405020304" pitchFamily="18" charset="0"/>
              </a:rPr>
              <a:t>‘The Principles of Scientific Management’ </a:t>
            </a:r>
            <a:r>
              <a:rPr lang="en-US" sz="2400" spc="5" dirty="0">
                <a:solidFill>
                  <a:schemeClr val="tx1"/>
                </a:solidFill>
                <a:latin typeface="Times New Roman" panose="02020603050405020304" pitchFamily="18" charset="0"/>
              </a:rPr>
              <a:t>in the year 1911. He was also known as the </a:t>
            </a:r>
            <a:r>
              <a:rPr lang="en-US" sz="2400" spc="5" dirty="0">
                <a:solidFill>
                  <a:srgbClr val="FF0000"/>
                </a:solidFill>
                <a:latin typeface="Times New Roman" panose="02020603050405020304" pitchFamily="18" charset="0"/>
              </a:rPr>
              <a:t>‘Father of Scientific Management’.</a:t>
            </a:r>
          </a:p>
          <a:p>
            <a:pPr>
              <a:lnSpc>
                <a:spcPct val="150000"/>
              </a:lnSpc>
            </a:pPr>
            <a:r>
              <a:rPr lang="en-US" sz="2400" spc="5" dirty="0">
                <a:solidFill>
                  <a:schemeClr val="tx1"/>
                </a:solidFill>
                <a:latin typeface="Times New Roman" panose="02020603050405020304" pitchFamily="18" charset="0"/>
              </a:rPr>
              <a:t>Taylor made observations regarding the inexcusable work methods in the companies like Bethlehem Steel, Simonds Rolling Machine and Midvale Steel.</a:t>
            </a:r>
            <a:endParaRPr lang="en-IN" sz="2400" spc="5"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xmlns="" val="3322133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9DAD647-39D8-903B-1895-138AEA82A3B0}"/>
              </a:ext>
            </a:extLst>
          </p:cNvPr>
          <p:cNvSpPr>
            <a:spLocks noGrp="1"/>
          </p:cNvSpPr>
          <p:nvPr>
            <p:ph idx="1"/>
          </p:nvPr>
        </p:nvSpPr>
        <p:spPr>
          <a:xfrm>
            <a:off x="677334" y="1187532"/>
            <a:ext cx="9202936" cy="4853830"/>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Taylor found that the organizations and the managers failed to utilize the available human resources effectively, and also, no contribution was made in the direction of enhancing the </a:t>
            </a:r>
            <a:r>
              <a:rPr lang="en-US" sz="2400" dirty="0" err="1">
                <a:latin typeface="Times New Roman" panose="02020603050405020304" pitchFamily="18" charset="0"/>
                <a:cs typeface="Times New Roman" panose="02020603050405020304" pitchFamily="18" charset="0"/>
              </a:rPr>
              <a:t>labour’s</a:t>
            </a:r>
            <a:r>
              <a:rPr lang="en-US" sz="2400" dirty="0">
                <a:latin typeface="Times New Roman" panose="02020603050405020304" pitchFamily="18" charset="0"/>
                <a:cs typeface="Times New Roman" panose="02020603050405020304" pitchFamily="18" charset="0"/>
              </a:rPr>
              <a:t> efficiency.</a:t>
            </a:r>
          </a:p>
          <a:p>
            <a:pPr algn="just">
              <a:lnSpc>
                <a:spcPct val="150000"/>
              </a:lnSpc>
            </a:pPr>
            <a:r>
              <a:rPr lang="en-US" sz="2400" dirty="0">
                <a:latin typeface="Times New Roman" panose="02020603050405020304" pitchFamily="18" charset="0"/>
                <a:cs typeface="Times New Roman" panose="02020603050405020304" pitchFamily="18" charset="0"/>
              </a:rPr>
              <a:t>Based on his findings, Taylor criticized the ineffective ways of the managers to handle the work situations and also for providing liberty to the employees for deciding their work methods and speed by themselves.</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183053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5D36BD-9252-182F-B300-E61AEA8FD2EB}"/>
              </a:ext>
            </a:extLst>
          </p:cNvPr>
          <p:cNvSpPr>
            <a:spLocks noGrp="1"/>
          </p:cNvSpPr>
          <p:nvPr>
            <p:ph type="title"/>
          </p:nvPr>
        </p:nvSpPr>
        <p:spPr/>
        <p:txBody>
          <a:bodyPr/>
          <a:lstStyle/>
          <a:p>
            <a:pPr algn="ctr"/>
            <a:r>
              <a:rPr lang="en-IN" sz="3600" dirty="0">
                <a:solidFill>
                  <a:srgbClr val="7030A0"/>
                </a:solidFill>
                <a:latin typeface="Arial Black" panose="020B0A04020102020204" pitchFamily="34" charset="0"/>
              </a:rPr>
              <a:t>PRINCIPLES OF </a:t>
            </a:r>
            <a:br>
              <a:rPr lang="en-IN" sz="3600" dirty="0">
                <a:solidFill>
                  <a:srgbClr val="7030A0"/>
                </a:solidFill>
                <a:latin typeface="Arial Black" panose="020B0A04020102020204" pitchFamily="34" charset="0"/>
              </a:rPr>
            </a:br>
            <a:r>
              <a:rPr lang="en-IN" sz="3600" dirty="0">
                <a:solidFill>
                  <a:srgbClr val="7030A0"/>
                </a:solidFill>
                <a:latin typeface="Arial Black" panose="020B0A04020102020204" pitchFamily="34" charset="0"/>
              </a:rPr>
              <a:t>SCIENTIFIC MANAGEMENT</a:t>
            </a:r>
            <a:endParaRPr lang="en-IN" dirty="0"/>
          </a:p>
        </p:txBody>
      </p:sp>
      <p:sp>
        <p:nvSpPr>
          <p:cNvPr id="4" name="Rectangle 1">
            <a:extLst>
              <a:ext uri="{FF2B5EF4-FFF2-40B4-BE49-F238E27FC236}">
                <a16:creationId xmlns:a16="http://schemas.microsoft.com/office/drawing/2014/main" xmlns="" id="{8D20BEB9-A680-92F5-C917-664603614EB3}"/>
              </a:ext>
            </a:extLst>
          </p:cNvPr>
          <p:cNvSpPr>
            <a:spLocks noGrp="1" noChangeArrowheads="1"/>
          </p:cNvSpPr>
          <p:nvPr>
            <p:ph idx="1"/>
          </p:nvPr>
        </p:nvSpPr>
        <p:spPr bwMode="auto">
          <a:xfrm>
            <a:off x="721971" y="2477711"/>
            <a:ext cx="8507394" cy="32465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Science, Not Rule of Thumb</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Harmony, Not Discord</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Cooperation, Not Individualism</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Development of each and every person to his or her</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greatest efficiency and prosperity.</a:t>
            </a:r>
          </a:p>
        </p:txBody>
      </p:sp>
    </p:spTree>
    <p:extLst>
      <p:ext uri="{BB962C8B-B14F-4D97-AF65-F5344CB8AC3E}">
        <p14:creationId xmlns:p14="http://schemas.microsoft.com/office/powerpoint/2010/main" xmlns="" val="814441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8382F9EF-9890-4880-E44C-425E8DDCCBCC}"/>
              </a:ext>
            </a:extLst>
          </p:cNvPr>
          <p:cNvPicPr>
            <a:picLocks noGrp="1" noChangeAspect="1"/>
          </p:cNvPicPr>
          <p:nvPr>
            <p:ph idx="1"/>
          </p:nvPr>
        </p:nvPicPr>
        <p:blipFill>
          <a:blip r:embed="rId2"/>
          <a:stretch>
            <a:fillRect/>
          </a:stretch>
        </p:blipFill>
        <p:spPr>
          <a:xfrm>
            <a:off x="2125684" y="593766"/>
            <a:ext cx="7018316" cy="5379522"/>
          </a:xfrm>
          <a:prstGeom prst="rect">
            <a:avLst/>
          </a:prstGeom>
        </p:spPr>
      </p:pic>
    </p:spTree>
    <p:extLst>
      <p:ext uri="{BB962C8B-B14F-4D97-AF65-F5344CB8AC3E}">
        <p14:creationId xmlns:p14="http://schemas.microsoft.com/office/powerpoint/2010/main" xmlns="" val="4161116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D283A1-5F56-660F-0561-7607FD599499}"/>
              </a:ext>
            </a:extLst>
          </p:cNvPr>
          <p:cNvSpPr>
            <a:spLocks noGrp="1"/>
          </p:cNvSpPr>
          <p:nvPr>
            <p:ph type="title"/>
          </p:nvPr>
        </p:nvSpPr>
        <p:spPr/>
        <p:txBody>
          <a:bodyPr/>
          <a:lstStyle/>
          <a:p>
            <a:r>
              <a:rPr lang="en-US" b="1" i="0" dirty="0">
                <a:solidFill>
                  <a:srgbClr val="0070C0"/>
                </a:solidFill>
                <a:effectLst/>
                <a:latin typeface="Times New Roman" panose="02020603050405020304" pitchFamily="18" charset="0"/>
                <a:cs typeface="Times New Roman" panose="02020603050405020304" pitchFamily="18" charset="0"/>
              </a:rPr>
              <a:t>SCIENCE NOT RULE OF THUMB</a:t>
            </a:r>
            <a:r>
              <a:rPr lang="en-US" b="1" i="0" dirty="0">
                <a:solidFill>
                  <a:srgbClr val="222222"/>
                </a:solidFill>
                <a:effectLst/>
                <a:latin typeface="Raleway" panose="020F0502020204030204" pitchFamily="2" charset="0"/>
              </a:rPr>
              <a:t/>
            </a:r>
            <a:br>
              <a:rPr lang="en-US" b="1" i="0" dirty="0">
                <a:solidFill>
                  <a:srgbClr val="222222"/>
                </a:solidFill>
                <a:effectLst/>
                <a:latin typeface="Raleway" panose="020F0502020204030204" pitchFamily="2" charset="0"/>
              </a:rPr>
            </a:br>
            <a:endParaRPr lang="en-IN" dirty="0"/>
          </a:p>
        </p:txBody>
      </p:sp>
      <p:sp>
        <p:nvSpPr>
          <p:cNvPr id="3" name="Content Placeholder 2">
            <a:extLst>
              <a:ext uri="{FF2B5EF4-FFF2-40B4-BE49-F238E27FC236}">
                <a16:creationId xmlns:a16="http://schemas.microsoft.com/office/drawing/2014/main" xmlns="" id="{0F6C36AE-12AB-E8C8-A680-1A19EA65DA30}"/>
              </a:ext>
            </a:extLst>
          </p:cNvPr>
          <p:cNvSpPr>
            <a:spLocks noGrp="1"/>
          </p:cNvSpPr>
          <p:nvPr>
            <p:ph idx="1"/>
          </p:nvPr>
        </p:nvSpPr>
        <p:spPr>
          <a:xfrm>
            <a:off x="677334" y="1282535"/>
            <a:ext cx="8596668" cy="4758827"/>
          </a:xfrm>
        </p:spPr>
        <p:txBody>
          <a:bodyPr>
            <a:normAutofit/>
          </a:bodyPr>
          <a:lstStyle/>
          <a:p>
            <a:pPr algn="just"/>
            <a:r>
              <a:rPr lang="en-US" sz="2000" b="0" i="0" dirty="0">
                <a:solidFill>
                  <a:srgbClr val="333333"/>
                </a:solidFill>
                <a:effectLst/>
                <a:latin typeface="Times New Roman" panose="02020603050405020304" pitchFamily="18" charset="0"/>
              </a:rPr>
              <a:t>In order to increase </a:t>
            </a:r>
            <a:r>
              <a:rPr lang="en-US" sz="2000" b="0" i="0" dirty="0" err="1">
                <a:solidFill>
                  <a:srgbClr val="333333"/>
                </a:solidFill>
                <a:effectLst/>
                <a:latin typeface="Times New Roman" panose="02020603050405020304" pitchFamily="18" charset="0"/>
              </a:rPr>
              <a:t>organisational</a:t>
            </a:r>
            <a:r>
              <a:rPr lang="en-US" sz="2000" b="0" i="0" dirty="0">
                <a:solidFill>
                  <a:srgbClr val="333333"/>
                </a:solidFill>
                <a:effectLst/>
                <a:latin typeface="Times New Roman" panose="02020603050405020304" pitchFamily="18" charset="0"/>
              </a:rPr>
              <a:t> efficiency, the ‘Rule of Thumb’ method should be substituted by the methods developed through scientific analysis of work.</a:t>
            </a:r>
          </a:p>
          <a:p>
            <a:pPr algn="just"/>
            <a:r>
              <a:rPr lang="en-US" sz="2000" b="0" i="0" dirty="0">
                <a:solidFill>
                  <a:srgbClr val="333333"/>
                </a:solidFill>
                <a:effectLst/>
                <a:latin typeface="Times New Roman" panose="02020603050405020304" pitchFamily="18" charset="0"/>
              </a:rPr>
              <a:t>Rule of Thumb means decisions taken by manager as per their personal judgments. According to Taylor, even a small production activity like loading iron sheets into box cars can be scientifically planned. This will help in saving time as well as human energy. Decisions should be based on scientific enquiry with cause and effect relationships.</a:t>
            </a:r>
            <a:endParaRPr lang="en-US" sz="2000" dirty="0">
              <a:solidFill>
                <a:srgbClr val="333333"/>
              </a:solidFill>
              <a:latin typeface="Times New Roman" panose="02020603050405020304" pitchFamily="18" charset="0"/>
            </a:endParaRPr>
          </a:p>
          <a:p>
            <a:pPr algn="just"/>
            <a:r>
              <a:rPr lang="en-US" sz="2000" b="0" i="0" dirty="0">
                <a:solidFill>
                  <a:srgbClr val="333333"/>
                </a:solidFill>
                <a:effectLst/>
                <a:latin typeface="Times New Roman" panose="02020603050405020304" pitchFamily="18" charset="0"/>
              </a:rPr>
              <a:t>This principle is concerned with selecting the best way of performing a job through the application of scientific analysis and not by intuition or hit and trial methods. The work assigned to any employee should be observed and analyzed with respect to each element or part thereof and the time involved therein so as to decide the best way of performing that work and to determine the standard output for same.</a:t>
            </a:r>
            <a:endParaRPr lang="en-IN" sz="2000" dirty="0"/>
          </a:p>
        </p:txBody>
      </p:sp>
    </p:spTree>
    <p:extLst>
      <p:ext uri="{BB962C8B-B14F-4D97-AF65-F5344CB8AC3E}">
        <p14:creationId xmlns:p14="http://schemas.microsoft.com/office/powerpoint/2010/main" xmlns="" val="3055326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029BBE-6218-3523-D805-46C75D474738}"/>
              </a:ext>
            </a:extLst>
          </p:cNvPr>
          <p:cNvSpPr>
            <a:spLocks noGrp="1"/>
          </p:cNvSpPr>
          <p:nvPr>
            <p:ph type="title"/>
          </p:nvPr>
        </p:nvSpPr>
        <p:spPr>
          <a:xfrm>
            <a:off x="677334" y="300841"/>
            <a:ext cx="8596668" cy="720436"/>
          </a:xfrm>
        </p:spPr>
        <p:txBody>
          <a:bodyPr/>
          <a:lstStyle/>
          <a:p>
            <a:r>
              <a:rPr lang="en-IN" b="1" dirty="0">
                <a:solidFill>
                  <a:srgbClr val="0070C0"/>
                </a:solidFill>
                <a:latin typeface="Times New Roman" panose="02020603050405020304" pitchFamily="18" charset="0"/>
                <a:cs typeface="Times New Roman" panose="02020603050405020304" pitchFamily="18" charset="0"/>
              </a:rPr>
              <a:t>HARMONY, NOT DISCORD</a:t>
            </a:r>
          </a:p>
        </p:txBody>
      </p:sp>
      <p:sp>
        <p:nvSpPr>
          <p:cNvPr id="3" name="Content Placeholder 2">
            <a:extLst>
              <a:ext uri="{FF2B5EF4-FFF2-40B4-BE49-F238E27FC236}">
                <a16:creationId xmlns:a16="http://schemas.microsoft.com/office/drawing/2014/main" xmlns="" id="{DB3E4C37-A21D-2110-1F58-0E8CCF6A55EC}"/>
              </a:ext>
            </a:extLst>
          </p:cNvPr>
          <p:cNvSpPr>
            <a:spLocks noGrp="1"/>
          </p:cNvSpPr>
          <p:nvPr>
            <p:ph idx="1"/>
          </p:nvPr>
        </p:nvSpPr>
        <p:spPr>
          <a:xfrm>
            <a:off x="677334" y="1120838"/>
            <a:ext cx="8596668" cy="4616323"/>
          </a:xfrm>
        </p:spPr>
        <p:txBody>
          <a:bodyPr>
            <a:normAutofit/>
          </a:bodyPr>
          <a:lstStyle/>
          <a:p>
            <a:pPr algn="just"/>
            <a:r>
              <a:rPr lang="en-US" b="0" i="0" dirty="0">
                <a:solidFill>
                  <a:srgbClr val="333333"/>
                </a:solidFill>
                <a:effectLst/>
                <a:latin typeface="Times New Roman" panose="02020603050405020304" pitchFamily="18" charset="0"/>
              </a:rPr>
              <a:t>Taylor emphasized that there should be complete harmony between the workers and the management since if there is any conflict between the two, it will not be beneficial either for the workers or the management. Both the management and the workers should realize the importance of each other</a:t>
            </a:r>
          </a:p>
          <a:p>
            <a:pPr algn="just"/>
            <a:r>
              <a:rPr lang="en-US" b="0" i="0" dirty="0">
                <a:solidFill>
                  <a:srgbClr val="333333"/>
                </a:solidFill>
                <a:effectLst/>
                <a:latin typeface="Times New Roman" panose="02020603050405020304" pitchFamily="18" charset="0"/>
              </a:rPr>
              <a:t>Management should always be ready to share the gains of the company with the workers and the latter should provide their full cooperation and hard work for achieving organizational goals.</a:t>
            </a:r>
            <a:endParaRPr lang="en-IN" dirty="0"/>
          </a:p>
        </p:txBody>
      </p:sp>
      <p:sp>
        <p:nvSpPr>
          <p:cNvPr id="5" name="TextBox 4">
            <a:extLst>
              <a:ext uri="{FF2B5EF4-FFF2-40B4-BE49-F238E27FC236}">
                <a16:creationId xmlns:a16="http://schemas.microsoft.com/office/drawing/2014/main" xmlns="" id="{A1CCEC32-C61D-C4FB-2D8F-2E572C8AC8B2}"/>
              </a:ext>
            </a:extLst>
          </p:cNvPr>
          <p:cNvSpPr txBox="1"/>
          <p:nvPr/>
        </p:nvSpPr>
        <p:spPr>
          <a:xfrm>
            <a:off x="3186545" y="3052278"/>
            <a:ext cx="5818910" cy="3366563"/>
          </a:xfrm>
          <a:prstGeom prst="rect">
            <a:avLst/>
          </a:prstGeom>
          <a:noFill/>
        </p:spPr>
        <p:txBody>
          <a:bodyPr wrap="square">
            <a:spAutoFit/>
          </a:bodyPr>
          <a:lstStyle/>
          <a:p>
            <a:pPr>
              <a:lnSpc>
                <a:spcPct val="150000"/>
              </a:lnSpc>
            </a:pPr>
            <a:r>
              <a:rPr lang="en-US" b="1" i="0" dirty="0">
                <a:effectLst/>
                <a:latin typeface="Times New Roman" panose="02020603050405020304" pitchFamily="18" charset="0"/>
              </a:rPr>
              <a:t>It becomes possible by </a:t>
            </a:r>
          </a:p>
          <a:p>
            <a:pPr>
              <a:lnSpc>
                <a:spcPct val="150000"/>
              </a:lnSpc>
            </a:pPr>
            <a:r>
              <a:rPr lang="en-US" b="1" i="0" dirty="0">
                <a:effectLst/>
                <a:latin typeface="Times New Roman" panose="02020603050405020304" pitchFamily="18" charset="0"/>
              </a:rPr>
              <a:t>(a) sharing a part of surplus with workers</a:t>
            </a:r>
          </a:p>
          <a:p>
            <a:pPr>
              <a:lnSpc>
                <a:spcPct val="150000"/>
              </a:lnSpc>
            </a:pPr>
            <a:r>
              <a:rPr lang="en-US" b="1" i="0" dirty="0">
                <a:effectLst/>
                <a:latin typeface="Times New Roman" panose="02020603050405020304" pitchFamily="18" charset="0"/>
              </a:rPr>
              <a:t> (b) training of employees, </a:t>
            </a:r>
          </a:p>
          <a:p>
            <a:pPr>
              <a:lnSpc>
                <a:spcPct val="150000"/>
              </a:lnSpc>
            </a:pPr>
            <a:r>
              <a:rPr lang="en-US" b="1" i="0" dirty="0">
                <a:effectLst/>
                <a:latin typeface="Times New Roman" panose="02020603050405020304" pitchFamily="18" charset="0"/>
              </a:rPr>
              <a:t>(c) division of work </a:t>
            </a:r>
          </a:p>
          <a:p>
            <a:pPr>
              <a:lnSpc>
                <a:spcPct val="150000"/>
              </a:lnSpc>
            </a:pPr>
            <a:r>
              <a:rPr lang="en-US" b="1" i="0" dirty="0">
                <a:effectLst/>
                <a:latin typeface="Times New Roman" panose="02020603050405020304" pitchFamily="18" charset="0"/>
              </a:rPr>
              <a:t>(d) team spirit </a:t>
            </a:r>
          </a:p>
          <a:p>
            <a:pPr>
              <a:lnSpc>
                <a:spcPct val="150000"/>
              </a:lnSpc>
            </a:pPr>
            <a:r>
              <a:rPr lang="en-US" b="1" i="0" dirty="0">
                <a:effectLst/>
                <a:latin typeface="Times New Roman" panose="02020603050405020304" pitchFamily="18" charset="0"/>
              </a:rPr>
              <a:t>(e) positive attitude </a:t>
            </a:r>
          </a:p>
          <a:p>
            <a:pPr>
              <a:lnSpc>
                <a:spcPct val="150000"/>
              </a:lnSpc>
            </a:pPr>
            <a:r>
              <a:rPr lang="en-US" b="1" i="0" dirty="0">
                <a:effectLst/>
                <a:latin typeface="Times New Roman" panose="02020603050405020304" pitchFamily="18" charset="0"/>
              </a:rPr>
              <a:t>(f) sense of discipline </a:t>
            </a:r>
          </a:p>
          <a:p>
            <a:pPr>
              <a:lnSpc>
                <a:spcPct val="150000"/>
              </a:lnSpc>
            </a:pPr>
            <a:r>
              <a:rPr lang="en-US" b="1" i="0" dirty="0">
                <a:effectLst/>
                <a:latin typeface="Times New Roman" panose="02020603050405020304" pitchFamily="18" charset="0"/>
              </a:rPr>
              <a:t>(g) sincerity etc.</a:t>
            </a:r>
          </a:p>
        </p:txBody>
      </p:sp>
    </p:spTree>
    <p:extLst>
      <p:ext uri="{BB962C8B-B14F-4D97-AF65-F5344CB8AC3E}">
        <p14:creationId xmlns:p14="http://schemas.microsoft.com/office/powerpoint/2010/main" xmlns="" val="3679261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90E858-F585-0AAF-9E28-F8F9B9F2B230}"/>
              </a:ext>
            </a:extLst>
          </p:cNvPr>
          <p:cNvSpPr>
            <a:spLocks noGrp="1"/>
          </p:cNvSpPr>
          <p:nvPr>
            <p:ph type="title"/>
          </p:nvPr>
        </p:nvSpPr>
        <p:spPr>
          <a:xfrm>
            <a:off x="677334" y="609600"/>
            <a:ext cx="8596668" cy="696686"/>
          </a:xfrm>
        </p:spPr>
        <p:txBody>
          <a:bodyPr>
            <a:normAutofit/>
          </a:bodyPr>
          <a:lstStyle/>
          <a:p>
            <a:r>
              <a:rPr lang="en-IN" sz="3200" b="1" dirty="0">
                <a:solidFill>
                  <a:srgbClr val="0070C0"/>
                </a:solidFill>
                <a:latin typeface="Times New Roman" panose="02020603050405020304" pitchFamily="18" charset="0"/>
                <a:cs typeface="Times New Roman" panose="02020603050405020304" pitchFamily="18" charset="0"/>
              </a:rPr>
              <a:t>COOPERATION, NOT INDIVIDUALISM</a:t>
            </a:r>
          </a:p>
        </p:txBody>
      </p:sp>
      <p:sp>
        <p:nvSpPr>
          <p:cNvPr id="3" name="Content Placeholder 2">
            <a:extLst>
              <a:ext uri="{FF2B5EF4-FFF2-40B4-BE49-F238E27FC236}">
                <a16:creationId xmlns:a16="http://schemas.microsoft.com/office/drawing/2014/main" xmlns="" id="{E6049E5F-5C2E-D1D4-986E-5FF5F22DF649}"/>
              </a:ext>
            </a:extLst>
          </p:cNvPr>
          <p:cNvSpPr>
            <a:spLocks noGrp="1"/>
          </p:cNvSpPr>
          <p:nvPr>
            <p:ph idx="1"/>
          </p:nvPr>
        </p:nvSpPr>
        <p:spPr>
          <a:xfrm>
            <a:off x="677334" y="1306287"/>
            <a:ext cx="10924858" cy="4735076"/>
          </a:xfrm>
        </p:spPr>
        <p:txBody>
          <a:bodyPr>
            <a:normAutofit/>
          </a:bodyPr>
          <a:lstStyle/>
          <a:p>
            <a:pPr algn="just"/>
            <a:r>
              <a:rPr lang="en-US" b="0" i="0" dirty="0">
                <a:solidFill>
                  <a:srgbClr val="333333"/>
                </a:solidFill>
                <a:effectLst/>
                <a:latin typeface="Times New Roman" panose="02020603050405020304" pitchFamily="18" charset="0"/>
              </a:rPr>
              <a:t>This principle is an extension of principle of </a:t>
            </a:r>
            <a:r>
              <a:rPr lang="en-US" b="0" i="0" dirty="0">
                <a:solidFill>
                  <a:srgbClr val="FF0000"/>
                </a:solidFill>
                <a:effectLst/>
                <a:latin typeface="Times New Roman" panose="02020603050405020304" pitchFamily="18" charset="0"/>
              </a:rPr>
              <a:t>‘Harmony, not discord’ </a:t>
            </a:r>
            <a:r>
              <a:rPr lang="en-US" b="0" i="0" dirty="0">
                <a:solidFill>
                  <a:srgbClr val="333333"/>
                </a:solidFill>
                <a:effectLst/>
                <a:latin typeface="Times New Roman" panose="02020603050405020304" pitchFamily="18" charset="0"/>
              </a:rPr>
              <a:t>and lays stress on mutual cooperation between workers and the management. </a:t>
            </a:r>
            <a:r>
              <a:rPr lang="en-US" b="0" i="0" dirty="0">
                <a:solidFill>
                  <a:srgbClr val="FF0000"/>
                </a:solidFill>
                <a:effectLst/>
                <a:latin typeface="Times New Roman" panose="02020603050405020304" pitchFamily="18" charset="0"/>
              </a:rPr>
              <a:t>Cooperation, mutual confidence, </a:t>
            </a:r>
            <a:r>
              <a:rPr lang="en-US" b="0" i="0" dirty="0">
                <a:solidFill>
                  <a:srgbClr val="333333"/>
                </a:solidFill>
                <a:effectLst/>
                <a:latin typeface="Times New Roman" panose="02020603050405020304" pitchFamily="18" charset="0"/>
              </a:rPr>
              <a:t>sense of goodwill should prevail among both, managers as well as workers. The intention is to replace internal competition with cooperation. Both ‘Management’ and ‘Workers’ should realize the importance of each other.</a:t>
            </a:r>
          </a:p>
          <a:p>
            <a:pPr algn="just"/>
            <a:r>
              <a:rPr lang="en-US" b="0" i="0" dirty="0">
                <a:solidFill>
                  <a:srgbClr val="333333"/>
                </a:solidFill>
                <a:effectLst/>
                <a:latin typeface="Times New Roman" panose="02020603050405020304" pitchFamily="18" charset="0"/>
              </a:rPr>
              <a:t>Workers should be considered as part of management and should be allowed to take part in decision making process of the management. Management should always welcome their suggestions and should also reward them if their suggestions prove to be beneficial for the </a:t>
            </a:r>
            <a:r>
              <a:rPr lang="en-US" b="0" i="0" dirty="0" err="1">
                <a:solidFill>
                  <a:srgbClr val="333333"/>
                </a:solidFill>
                <a:effectLst/>
                <a:latin typeface="Times New Roman" panose="02020603050405020304" pitchFamily="18" charset="0"/>
              </a:rPr>
              <a:t>organisation</a:t>
            </a:r>
            <a:r>
              <a:rPr lang="en-US" b="0" i="0" dirty="0">
                <a:solidFill>
                  <a:srgbClr val="333333"/>
                </a:solidFill>
                <a:effectLst/>
                <a:latin typeface="Times New Roman" panose="02020603050405020304" pitchFamily="18" charset="0"/>
              </a:rPr>
              <a:t> viz. reduction of costs or increase in production etc.</a:t>
            </a:r>
          </a:p>
          <a:p>
            <a:pPr algn="just"/>
            <a:r>
              <a:rPr lang="en-US" b="0" i="0" dirty="0">
                <a:solidFill>
                  <a:srgbClr val="333333"/>
                </a:solidFill>
                <a:effectLst/>
                <a:latin typeface="Times New Roman" panose="02020603050405020304" pitchFamily="18" charset="0"/>
              </a:rPr>
              <a:t>At the same time, workers should also resist from going on </a:t>
            </a:r>
            <a:r>
              <a:rPr lang="en-US" b="0" i="0" dirty="0">
                <a:solidFill>
                  <a:srgbClr val="FF0000"/>
                </a:solidFill>
                <a:effectLst/>
                <a:latin typeface="Times New Roman" panose="02020603050405020304" pitchFamily="18" charset="0"/>
              </a:rPr>
              <a:t>strike or making unnecessary demands</a:t>
            </a:r>
            <a:r>
              <a:rPr lang="en-US" b="0" i="0" dirty="0">
                <a:solidFill>
                  <a:srgbClr val="333333"/>
                </a:solidFill>
                <a:effectLst/>
                <a:latin typeface="Times New Roman" panose="02020603050405020304" pitchFamily="18" charset="0"/>
              </a:rPr>
              <a:t> from management. </a:t>
            </a:r>
          </a:p>
          <a:p>
            <a:pPr algn="just"/>
            <a:r>
              <a:rPr lang="en-US" b="0" i="0" dirty="0">
                <a:solidFill>
                  <a:srgbClr val="333333"/>
                </a:solidFill>
                <a:effectLst/>
                <a:latin typeface="Times New Roman" panose="02020603050405020304" pitchFamily="18" charset="0"/>
              </a:rPr>
              <a:t>Workers should be treated as </a:t>
            </a:r>
            <a:r>
              <a:rPr lang="en-US" b="0" i="0" dirty="0">
                <a:solidFill>
                  <a:srgbClr val="FF0000"/>
                </a:solidFill>
                <a:effectLst/>
                <a:latin typeface="Times New Roman" panose="02020603050405020304" pitchFamily="18" charset="0"/>
              </a:rPr>
              <a:t>integral part of </a:t>
            </a:r>
            <a:r>
              <a:rPr lang="en-US" b="0" i="0" dirty="0" err="1">
                <a:solidFill>
                  <a:srgbClr val="FF0000"/>
                </a:solidFill>
                <a:effectLst/>
                <a:latin typeface="Times New Roman" panose="02020603050405020304" pitchFamily="18" charset="0"/>
              </a:rPr>
              <a:t>organisation</a:t>
            </a:r>
            <a:r>
              <a:rPr lang="en-US" b="0" i="0" dirty="0">
                <a:solidFill>
                  <a:srgbClr val="FF0000"/>
                </a:solidFill>
                <a:effectLst/>
                <a:latin typeface="Times New Roman" panose="02020603050405020304" pitchFamily="18" charset="0"/>
              </a:rPr>
              <a:t> </a:t>
            </a:r>
            <a:r>
              <a:rPr lang="en-US" b="0" i="0" dirty="0">
                <a:solidFill>
                  <a:srgbClr val="333333"/>
                </a:solidFill>
                <a:effectLst/>
                <a:latin typeface="Times New Roman" panose="02020603050405020304" pitchFamily="18" charset="0"/>
              </a:rPr>
              <a:t>and all important decisions should be taken after due consultation with workers.</a:t>
            </a:r>
            <a:endParaRPr lang="en-IN" dirty="0"/>
          </a:p>
        </p:txBody>
      </p:sp>
    </p:spTree>
    <p:extLst>
      <p:ext uri="{BB962C8B-B14F-4D97-AF65-F5344CB8AC3E}">
        <p14:creationId xmlns:p14="http://schemas.microsoft.com/office/powerpoint/2010/main" xmlns="" val="4021275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53CD8C-8B31-87B0-48D9-B8B15746DC03}"/>
              </a:ext>
            </a:extLst>
          </p:cNvPr>
          <p:cNvSpPr>
            <a:spLocks noGrp="1"/>
          </p:cNvSpPr>
          <p:nvPr>
            <p:ph type="title"/>
          </p:nvPr>
        </p:nvSpPr>
        <p:spPr>
          <a:xfrm>
            <a:off x="677333" y="609600"/>
            <a:ext cx="10414219" cy="1320800"/>
          </a:xfrm>
        </p:spPr>
        <p:txBody>
          <a:bodyPr>
            <a:noAutofit/>
          </a:bodyPr>
          <a:lstStyle/>
          <a:p>
            <a:pPr algn="ctr"/>
            <a:r>
              <a:rPr lang="en-US" sz="2800" b="1" dirty="0">
                <a:solidFill>
                  <a:srgbClr val="0070C0"/>
                </a:solidFill>
                <a:latin typeface="Times New Roman" panose="02020603050405020304" pitchFamily="18" charset="0"/>
                <a:cs typeface="Times New Roman" panose="02020603050405020304" pitchFamily="18" charset="0"/>
              </a:rPr>
              <a:t>DEVELOPMENT OF EACH AND EVERY PERSON TO HIS OR HER GREATEST EFFICIENCY AND PROSPERITY</a:t>
            </a:r>
            <a:endParaRPr lang="en-IN" sz="2800"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6E23B900-4E09-031E-BCE9-25AEE199D934}"/>
              </a:ext>
            </a:extLst>
          </p:cNvPr>
          <p:cNvSpPr>
            <a:spLocks noGrp="1"/>
          </p:cNvSpPr>
          <p:nvPr>
            <p:ph idx="1"/>
          </p:nvPr>
        </p:nvSpPr>
        <p:spPr>
          <a:xfrm>
            <a:off x="677334" y="2160589"/>
            <a:ext cx="10746728" cy="3880773"/>
          </a:xfrm>
        </p:spPr>
        <p:txBody>
          <a:bodyPr>
            <a:normAutofit lnSpcReduction="10000"/>
          </a:bodyPr>
          <a:lstStyle/>
          <a:p>
            <a:pPr algn="just"/>
            <a:r>
              <a:rPr lang="en-US" b="0" i="0" dirty="0">
                <a:solidFill>
                  <a:srgbClr val="333333"/>
                </a:solidFill>
                <a:effectLst/>
                <a:latin typeface="Times New Roman" panose="02020603050405020304" pitchFamily="18" charset="0"/>
              </a:rPr>
              <a:t>Taylor believed that employees should be given proper training of the task they perform because </a:t>
            </a:r>
            <a:r>
              <a:rPr lang="en-US" b="0" i="0" dirty="0">
                <a:solidFill>
                  <a:srgbClr val="FF0000"/>
                </a:solidFill>
                <a:effectLst/>
                <a:latin typeface="Times New Roman" panose="02020603050405020304" pitchFamily="18" charset="0"/>
              </a:rPr>
              <a:t>no human being is perfect</a:t>
            </a:r>
            <a:r>
              <a:rPr lang="en-US" b="0" i="0" dirty="0">
                <a:solidFill>
                  <a:srgbClr val="333333"/>
                </a:solidFill>
                <a:effectLst/>
                <a:latin typeface="Times New Roman" panose="02020603050405020304" pitchFamily="18" charset="0"/>
              </a:rPr>
              <a:t>, and there is always a </a:t>
            </a:r>
            <a:r>
              <a:rPr lang="en-US" b="0" i="0" dirty="0">
                <a:solidFill>
                  <a:srgbClr val="FF0000"/>
                </a:solidFill>
                <a:effectLst/>
                <a:latin typeface="Times New Roman" panose="02020603050405020304" pitchFamily="18" charset="0"/>
              </a:rPr>
              <a:t>scope of improvement</a:t>
            </a:r>
            <a:r>
              <a:rPr lang="en-US" b="0" i="0" dirty="0">
                <a:solidFill>
                  <a:srgbClr val="333333"/>
                </a:solidFill>
                <a:effectLst/>
                <a:latin typeface="Times New Roman" panose="02020603050405020304" pitchFamily="18" charset="0"/>
              </a:rPr>
              <a:t>.</a:t>
            </a:r>
          </a:p>
          <a:p>
            <a:pPr algn="just"/>
            <a:r>
              <a:rPr lang="en-US" b="0" i="0" dirty="0">
                <a:solidFill>
                  <a:srgbClr val="333333"/>
                </a:solidFill>
                <a:effectLst/>
                <a:latin typeface="Times New Roman" panose="02020603050405020304" pitchFamily="18" charset="0"/>
              </a:rPr>
              <a:t>Efficiency of any </a:t>
            </a:r>
            <a:r>
              <a:rPr lang="en-US" b="0" i="0" dirty="0" err="1">
                <a:solidFill>
                  <a:srgbClr val="333333"/>
                </a:solidFill>
                <a:effectLst/>
                <a:latin typeface="Times New Roman" panose="02020603050405020304" pitchFamily="18" charset="0"/>
              </a:rPr>
              <a:t>organisation</a:t>
            </a:r>
            <a:r>
              <a:rPr lang="en-US" b="0" i="0" dirty="0">
                <a:solidFill>
                  <a:srgbClr val="333333"/>
                </a:solidFill>
                <a:effectLst/>
                <a:latin typeface="Times New Roman" panose="02020603050405020304" pitchFamily="18" charset="0"/>
              </a:rPr>
              <a:t> also depends on the skills and capabilities of its employees to a great extent. Thus, providing training to the workers was considered essential in order to learn the best method developed through the use of scientific approach.</a:t>
            </a:r>
          </a:p>
          <a:p>
            <a:pPr algn="just"/>
            <a:r>
              <a:rPr lang="en-US" b="0" i="0" dirty="0">
                <a:solidFill>
                  <a:srgbClr val="333333"/>
                </a:solidFill>
                <a:effectLst/>
                <a:latin typeface="Times New Roman" panose="02020603050405020304" pitchFamily="18" charset="0"/>
              </a:rPr>
              <a:t>To attain the efficiency, steps should be </a:t>
            </a:r>
            <a:r>
              <a:rPr lang="en-US" b="0" i="0" dirty="0">
                <a:solidFill>
                  <a:srgbClr val="FF0000"/>
                </a:solidFill>
                <a:effectLst/>
                <a:latin typeface="Times New Roman" panose="02020603050405020304" pitchFamily="18" charset="0"/>
              </a:rPr>
              <a:t>taken right from the process of selection of employees</a:t>
            </a:r>
            <a:r>
              <a:rPr lang="en-US" b="0" i="0" dirty="0">
                <a:solidFill>
                  <a:srgbClr val="333333"/>
                </a:solidFill>
                <a:effectLst/>
                <a:latin typeface="Times New Roman" panose="02020603050405020304" pitchFamily="18" charset="0"/>
              </a:rPr>
              <a:t>. Employees should be scientifically selected. </a:t>
            </a:r>
          </a:p>
          <a:p>
            <a:pPr algn="just"/>
            <a:r>
              <a:rPr lang="en-US" b="0" i="0" dirty="0">
                <a:solidFill>
                  <a:srgbClr val="333333"/>
                </a:solidFill>
                <a:effectLst/>
                <a:latin typeface="Times New Roman" panose="02020603050405020304" pitchFamily="18" charset="0"/>
              </a:rPr>
              <a:t>The work assigned to each employee should suit </a:t>
            </a:r>
            <a:r>
              <a:rPr lang="en-US" b="0" i="0" dirty="0">
                <a:solidFill>
                  <a:srgbClr val="FF0000"/>
                </a:solidFill>
                <a:effectLst/>
                <a:latin typeface="Times New Roman" panose="02020603050405020304" pitchFamily="18" charset="0"/>
              </a:rPr>
              <a:t>his/her physical, mental and intellectual </a:t>
            </a:r>
            <a:r>
              <a:rPr lang="en-US" b="0" i="0" dirty="0">
                <a:solidFill>
                  <a:srgbClr val="333333"/>
                </a:solidFill>
                <a:effectLst/>
                <a:latin typeface="Times New Roman" panose="02020603050405020304" pitchFamily="18" charset="0"/>
              </a:rPr>
              <a:t>capabilities. </a:t>
            </a:r>
          </a:p>
          <a:p>
            <a:pPr algn="just"/>
            <a:r>
              <a:rPr lang="en-US" b="0" i="0" dirty="0">
                <a:solidFill>
                  <a:srgbClr val="333333"/>
                </a:solidFill>
                <a:effectLst/>
                <a:latin typeface="Times New Roman" panose="02020603050405020304" pitchFamily="18" charset="0"/>
              </a:rPr>
              <a:t>Efficient employees produce more to earn more. This ultimately helps to attain efficiency and prosperity for both </a:t>
            </a:r>
            <a:r>
              <a:rPr lang="en-US" b="0" i="0" dirty="0" err="1">
                <a:solidFill>
                  <a:srgbClr val="333333"/>
                </a:solidFill>
                <a:effectLst/>
                <a:latin typeface="Times New Roman" panose="02020603050405020304" pitchFamily="18" charset="0"/>
              </a:rPr>
              <a:t>organisation</a:t>
            </a:r>
            <a:r>
              <a:rPr lang="en-US" b="0" i="0" dirty="0">
                <a:solidFill>
                  <a:srgbClr val="333333"/>
                </a:solidFill>
                <a:effectLst/>
                <a:latin typeface="Times New Roman" panose="02020603050405020304" pitchFamily="18" charset="0"/>
              </a:rPr>
              <a:t> and the employees.</a:t>
            </a:r>
          </a:p>
          <a:p>
            <a:pPr algn="just"/>
            <a:r>
              <a:rPr lang="en-US" b="0" i="0" dirty="0">
                <a:solidFill>
                  <a:srgbClr val="333333"/>
                </a:solidFill>
                <a:effectLst/>
                <a:latin typeface="Times New Roman" panose="02020603050405020304" pitchFamily="18" charset="0"/>
              </a:rPr>
              <a:t>The Principles of Taylor’s Scientific Management Theory became widely practiced, and the resulting cooperation between workers and managers eventually developed into the teamwork we enjoy today.</a:t>
            </a:r>
            <a:endParaRPr lang="en-US" dirty="0">
              <a:solidFill>
                <a:srgbClr val="333333"/>
              </a:solidFill>
              <a:latin typeface="Times New Roman" panose="02020603050405020304" pitchFamily="18" charset="0"/>
            </a:endParaRPr>
          </a:p>
          <a:p>
            <a:pPr algn="just"/>
            <a:endParaRPr lang="en-IN" dirty="0"/>
          </a:p>
        </p:txBody>
      </p:sp>
    </p:spTree>
    <p:extLst>
      <p:ext uri="{BB962C8B-B14F-4D97-AF65-F5344CB8AC3E}">
        <p14:creationId xmlns:p14="http://schemas.microsoft.com/office/powerpoint/2010/main" xmlns="" val="306767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2" name="Content Placeholder 9221">
            <a:extLst>
              <a:ext uri="{FF2B5EF4-FFF2-40B4-BE49-F238E27FC236}">
                <a16:creationId xmlns:a16="http://schemas.microsoft.com/office/drawing/2014/main" xmlns="" id="{E3B48128-32A1-2E97-C4D6-3D47230A1FC7}"/>
              </a:ext>
            </a:extLst>
          </p:cNvPr>
          <p:cNvSpPr>
            <a:spLocks noGrp="1"/>
          </p:cNvSpPr>
          <p:nvPr>
            <p:ph idx="1"/>
          </p:nvPr>
        </p:nvSpPr>
        <p:spPr>
          <a:xfrm>
            <a:off x="677863" y="4038550"/>
            <a:ext cx="8889453" cy="2401579"/>
          </a:xfrm>
        </p:spPr>
        <p:txBody>
          <a:bodyPr>
            <a:normAutofit/>
          </a:bodyPr>
          <a:lstStyle/>
          <a:p>
            <a:pPr algn="just">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Optimum utilization </a:t>
            </a:r>
            <a:r>
              <a:rPr lang="en-US" sz="2000" dirty="0">
                <a:latin typeface="Times New Roman" panose="02020603050405020304" pitchFamily="18" charset="0"/>
                <a:cs typeface="Times New Roman" panose="02020603050405020304" pitchFamily="18" charset="0"/>
              </a:rPr>
              <a:t>of resources is a concept in Economics and Management and can be applied in businesses. Management principles are helpful in the optimum utilization of resources. Optimum Utilization of resources means using the resources available at hand and making best use of them.</a:t>
            </a:r>
            <a:endParaRPr lang="en-US" dirty="0">
              <a:latin typeface="Times New Roman" panose="02020603050405020304" pitchFamily="18" charset="0"/>
              <a:cs typeface="Times New Roman" panose="02020603050405020304" pitchFamily="18" charset="0"/>
            </a:endParaRPr>
          </a:p>
        </p:txBody>
      </p:sp>
      <p:pic>
        <p:nvPicPr>
          <p:cNvPr id="9218" name="Picture 2" descr="Management">
            <a:extLst>
              <a:ext uri="{FF2B5EF4-FFF2-40B4-BE49-F238E27FC236}">
                <a16:creationId xmlns:a16="http://schemas.microsoft.com/office/drawing/2014/main" xmlns="" id="{66710D16-47D9-13C3-1241-6FB1129D6AB0}"/>
              </a:ext>
            </a:extLst>
          </p:cNvPr>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2231923" y="1559563"/>
            <a:ext cx="5447071" cy="2186527"/>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1">
            <a:extLst>
              <a:ext uri="{FF2B5EF4-FFF2-40B4-BE49-F238E27FC236}">
                <a16:creationId xmlns:a16="http://schemas.microsoft.com/office/drawing/2014/main" xmlns="" id="{7FBF1D70-0163-F455-2DB0-54A0CE0A5378}"/>
              </a:ext>
            </a:extLst>
          </p:cNvPr>
          <p:cNvSpPr>
            <a:spLocks noGrp="1"/>
          </p:cNvSpPr>
          <p:nvPr>
            <p:ph type="title"/>
          </p:nvPr>
        </p:nvSpPr>
        <p:spPr>
          <a:xfrm>
            <a:off x="677863" y="609600"/>
            <a:ext cx="8596312" cy="1081548"/>
          </a:xfrm>
        </p:spPr>
        <p:txBody>
          <a:bodyPr>
            <a:noAutofit/>
          </a:bodyPr>
          <a:lstStyle/>
          <a:p>
            <a:pPr algn="ctr"/>
            <a:r>
              <a:rPr lang="en-US" sz="4000" b="1" dirty="0">
                <a:solidFill>
                  <a:schemeClr val="tx2">
                    <a:lumMod val="50000"/>
                  </a:schemeClr>
                </a:solidFill>
                <a:latin typeface="Times New Roman" pitchFamily="18" charset="0"/>
                <a:cs typeface="Times New Roman" pitchFamily="18" charset="0"/>
              </a:rPr>
              <a:t>Management </a:t>
            </a:r>
            <a:r>
              <a:rPr lang="en-US" sz="4000" b="1" dirty="0" smtClean="0">
                <a:solidFill>
                  <a:schemeClr val="tx2">
                    <a:lumMod val="50000"/>
                  </a:schemeClr>
                </a:solidFill>
                <a:latin typeface="Times New Roman" pitchFamily="18" charset="0"/>
                <a:cs typeface="Times New Roman" pitchFamily="18" charset="0"/>
              </a:rPr>
              <a:t>is </a:t>
            </a:r>
            <a:r>
              <a:rPr lang="en-US" sz="4000" b="1" dirty="0">
                <a:solidFill>
                  <a:schemeClr val="tx2">
                    <a:lumMod val="50000"/>
                  </a:schemeClr>
                </a:solidFill>
                <a:latin typeface="Times New Roman" pitchFamily="18" charset="0"/>
                <a:cs typeface="Times New Roman" pitchFamily="18" charset="0"/>
              </a:rPr>
              <a:t>a</a:t>
            </a:r>
            <a:r>
              <a:rPr lang="en-US" sz="4000" b="1" dirty="0" smtClean="0">
                <a:solidFill>
                  <a:schemeClr val="tx2">
                    <a:lumMod val="50000"/>
                  </a:schemeClr>
                </a:solidFill>
                <a:latin typeface="Times New Roman" pitchFamily="18" charset="0"/>
                <a:cs typeface="Times New Roman" pitchFamily="18" charset="0"/>
              </a:rPr>
              <a:t> </a:t>
            </a:r>
            <a:r>
              <a:rPr lang="en-US" sz="4000" b="1" dirty="0">
                <a:solidFill>
                  <a:schemeClr val="tx2">
                    <a:lumMod val="50000"/>
                  </a:schemeClr>
                </a:solidFill>
                <a:latin typeface="Times New Roman" pitchFamily="18" charset="0"/>
                <a:cs typeface="Times New Roman" pitchFamily="18" charset="0"/>
              </a:rPr>
              <a:t>Group Activity</a:t>
            </a:r>
            <a:endParaRPr lang="en-US" sz="4000" b="1" dirty="0">
              <a:solidFill>
                <a:schemeClr val="tx2">
                  <a:lumMod val="50000"/>
                </a:schemeClr>
              </a:solidFill>
            </a:endParaRPr>
          </a:p>
        </p:txBody>
      </p:sp>
    </p:spTree>
    <p:extLst>
      <p:ext uri="{BB962C8B-B14F-4D97-AF65-F5344CB8AC3E}">
        <p14:creationId xmlns:p14="http://schemas.microsoft.com/office/powerpoint/2010/main" xmlns="" val="4138545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E1864746-9578-862D-BF75-6BEC0D8A2E42}"/>
              </a:ext>
            </a:extLst>
          </p:cNvPr>
          <p:cNvSpPr>
            <a:spLocks noGrp="1"/>
          </p:cNvSpPr>
          <p:nvPr>
            <p:ph type="title"/>
          </p:nvPr>
        </p:nvSpPr>
        <p:spPr>
          <a:xfrm>
            <a:off x="677863" y="609599"/>
            <a:ext cx="8596312" cy="4837471"/>
          </a:xfrm>
        </p:spPr>
        <p:txBody>
          <a:bodyPr>
            <a:normAutofit fontScale="90000"/>
          </a:bodyPr>
          <a:lstStyle/>
          <a:p>
            <a:pPr algn="ctr">
              <a:lnSpc>
                <a:spcPct val="200000"/>
              </a:lnSpc>
            </a:pPr>
            <a:r>
              <a:rPr lang="en-US" sz="5400" b="1" i="0" dirty="0">
                <a:solidFill>
                  <a:srgbClr val="FF0066"/>
                </a:solidFill>
                <a:effectLst/>
                <a:latin typeface="Times New Roman" panose="02020603050405020304" pitchFamily="18" charset="0"/>
                <a:cs typeface="Times New Roman" panose="02020603050405020304" pitchFamily="18" charset="0"/>
              </a:rPr>
              <a:t>MAYO’S </a:t>
            </a:r>
            <a:br>
              <a:rPr lang="en-US" sz="5400" b="1" i="0" dirty="0">
                <a:solidFill>
                  <a:srgbClr val="FF0066"/>
                </a:solidFill>
                <a:effectLst/>
                <a:latin typeface="Times New Roman" panose="02020603050405020304" pitchFamily="18" charset="0"/>
                <a:cs typeface="Times New Roman" panose="02020603050405020304" pitchFamily="18" charset="0"/>
              </a:rPr>
            </a:br>
            <a:r>
              <a:rPr lang="en-US" sz="5400" b="1" i="0" dirty="0">
                <a:solidFill>
                  <a:srgbClr val="FF0066"/>
                </a:solidFill>
                <a:effectLst/>
                <a:latin typeface="Times New Roman" panose="02020603050405020304" pitchFamily="18" charset="0"/>
                <a:cs typeface="Times New Roman" panose="02020603050405020304" pitchFamily="18" charset="0"/>
              </a:rPr>
              <a:t>MANAGEMENT </a:t>
            </a:r>
            <a:br>
              <a:rPr lang="en-US" sz="5400" b="1" i="0" dirty="0">
                <a:solidFill>
                  <a:srgbClr val="FF0066"/>
                </a:solidFill>
                <a:effectLst/>
                <a:latin typeface="Times New Roman" panose="02020603050405020304" pitchFamily="18" charset="0"/>
                <a:cs typeface="Times New Roman" panose="02020603050405020304" pitchFamily="18" charset="0"/>
              </a:rPr>
            </a:br>
            <a:r>
              <a:rPr lang="en-US" sz="5400" b="1" i="0" dirty="0">
                <a:solidFill>
                  <a:srgbClr val="FF0066"/>
                </a:solidFill>
                <a:effectLst/>
                <a:latin typeface="Times New Roman" panose="02020603050405020304" pitchFamily="18" charset="0"/>
                <a:cs typeface="Times New Roman" panose="02020603050405020304" pitchFamily="18" charset="0"/>
              </a:rPr>
              <a:t>THEORY </a:t>
            </a:r>
            <a:endParaRPr lang="en-US" sz="5400" b="1" dirty="0">
              <a:solidFill>
                <a:srgbClr val="FF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715721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BDD911-997A-490E-6258-309019C4B3AA}"/>
              </a:ext>
            </a:extLst>
          </p:cNvPr>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 HUMAN RELATIONS PERIOD</a:t>
            </a:r>
          </a:p>
        </p:txBody>
      </p:sp>
      <p:sp>
        <p:nvSpPr>
          <p:cNvPr id="3" name="Content Placeholder 2">
            <a:extLst>
              <a:ext uri="{FF2B5EF4-FFF2-40B4-BE49-F238E27FC236}">
                <a16:creationId xmlns:a16="http://schemas.microsoft.com/office/drawing/2014/main" xmlns="" id="{C27AF304-88C2-DF2C-FBD7-B2071E59BCFC}"/>
              </a:ext>
            </a:extLst>
          </p:cNvPr>
          <p:cNvSpPr>
            <a:spLocks noGrp="1"/>
          </p:cNvSpPr>
          <p:nvPr>
            <p:ph idx="1"/>
          </p:nvPr>
        </p:nvSpPr>
        <p:spPr/>
        <p:txBody>
          <a:bodyPr>
            <a:normAutofit/>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Human relations period is characterized by the focus on the human factor in dealing with business and production issues. The researchers and practicing executives concentrate more on issues such as human behavior at the workplace, motivation, group relationships, and leadership.</a:t>
            </a:r>
          </a:p>
        </p:txBody>
      </p:sp>
    </p:spTree>
    <p:extLst>
      <p:ext uri="{BB962C8B-B14F-4D97-AF65-F5344CB8AC3E}">
        <p14:creationId xmlns:p14="http://schemas.microsoft.com/office/powerpoint/2010/main" xmlns="" val="2516718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64F093-756F-CBB6-C4BE-A648C85D314E}"/>
              </a:ext>
            </a:extLst>
          </p:cNvPr>
          <p:cNvSpPr>
            <a:spLocks noGrp="1"/>
          </p:cNvSpPr>
          <p:nvPr>
            <p:ph type="title"/>
          </p:nvPr>
        </p:nvSpPr>
        <p:spPr>
          <a:xfrm>
            <a:off x="1188612" y="619432"/>
            <a:ext cx="8596668" cy="766916"/>
          </a:xfrm>
        </p:spPr>
        <p:txBody>
          <a:bodyPr/>
          <a:lstStyle/>
          <a:p>
            <a:pPr algn="ctr"/>
            <a:r>
              <a:rPr lang="en-US" b="1" i="0" dirty="0">
                <a:solidFill>
                  <a:srgbClr val="7030A0"/>
                </a:solidFill>
                <a:effectLst/>
                <a:latin typeface="Times New Roman" panose="02020603050405020304" pitchFamily="18" charset="0"/>
                <a:cs typeface="Times New Roman" panose="02020603050405020304" pitchFamily="18" charset="0"/>
              </a:rPr>
              <a:t>MAYO’S MANAGEMENT THEORY </a:t>
            </a:r>
            <a:endParaRPr lang="en-US"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7740B3D-4F77-FFB7-DDF9-8FFF6B1CDD0A}"/>
              </a:ext>
            </a:extLst>
          </p:cNvPr>
          <p:cNvSpPr>
            <a:spLocks noGrp="1"/>
          </p:cNvSpPr>
          <p:nvPr>
            <p:ph idx="1"/>
          </p:nvPr>
        </p:nvSpPr>
        <p:spPr>
          <a:xfrm>
            <a:off x="677334" y="2160589"/>
            <a:ext cx="10000497" cy="3880773"/>
          </a:xfrm>
        </p:spPr>
        <p:txBody>
          <a:bodyPr>
            <a:noAutofit/>
          </a:bodyPr>
          <a:lstStyle/>
          <a:p>
            <a:pPr marL="0" indent="0" algn="just">
              <a:lnSpc>
                <a:spcPct val="170000"/>
              </a:lnSpc>
              <a:buNone/>
            </a:pPr>
            <a:r>
              <a:rPr lang="en-US" sz="2000" b="1" i="0" dirty="0">
                <a:solidFill>
                  <a:srgbClr val="FF0000"/>
                </a:solidFill>
                <a:effectLst/>
                <a:latin typeface="Times New Roman" panose="02020603050405020304" pitchFamily="18" charset="0"/>
                <a:cs typeface="Times New Roman" panose="02020603050405020304" pitchFamily="18" charset="0"/>
              </a:rPr>
              <a:t>          George Elton Mayo </a:t>
            </a:r>
            <a:r>
              <a:rPr lang="en-US" sz="2000" i="0" dirty="0">
                <a:solidFill>
                  <a:srgbClr val="4D5156"/>
                </a:solidFill>
                <a:effectLst/>
                <a:latin typeface="Times New Roman" panose="02020603050405020304" pitchFamily="18" charset="0"/>
                <a:cs typeface="Times New Roman" panose="02020603050405020304" pitchFamily="18" charset="0"/>
              </a:rPr>
              <a:t>was an Australian born psychologist, industrial researcher, and organizational theorist. Mayo was known for his famous experiment at the </a:t>
            </a:r>
            <a:r>
              <a:rPr lang="en-US" sz="2000" b="1" i="0" dirty="0">
                <a:solidFill>
                  <a:srgbClr val="FF0000"/>
                </a:solidFill>
                <a:effectLst/>
                <a:latin typeface="Times New Roman" panose="02020603050405020304" pitchFamily="18" charset="0"/>
                <a:cs typeface="Times New Roman" panose="02020603050405020304" pitchFamily="18" charset="0"/>
              </a:rPr>
              <a:t>Hawthorne Plant </a:t>
            </a:r>
            <a:r>
              <a:rPr lang="en-US" sz="2000" i="0" dirty="0">
                <a:solidFill>
                  <a:srgbClr val="4D5156"/>
                </a:solidFill>
                <a:effectLst/>
                <a:latin typeface="Times New Roman" panose="02020603050405020304" pitchFamily="18" charset="0"/>
                <a:cs typeface="Times New Roman" panose="02020603050405020304" pitchFamily="18" charset="0"/>
              </a:rPr>
              <a:t>of the Western Electric Company, Chicago, USA, for evaluating the attitudes and psychological reaction of workers on the job situations.</a:t>
            </a:r>
          </a:p>
          <a:p>
            <a:pPr marL="0" indent="0" algn="just">
              <a:lnSpc>
                <a:spcPct val="170000"/>
              </a:lnSpc>
              <a:buNone/>
            </a:pPr>
            <a:r>
              <a:rPr lang="en-US" sz="2000" i="0" dirty="0">
                <a:solidFill>
                  <a:srgbClr val="4D5156"/>
                </a:solidFill>
                <a:effectLst/>
                <a:latin typeface="Times New Roman" panose="02020603050405020304" pitchFamily="18" charset="0"/>
                <a:cs typeface="Times New Roman" panose="02020603050405020304" pitchFamily="18" charset="0"/>
              </a:rPr>
              <a:t>         Mayo’s management theory states that employees are motivated far more by relational factors such as attention and camaraderie than by monetary rewards or environmental factors, such as </a:t>
            </a:r>
            <a:r>
              <a:rPr lang="en-US" sz="2000" i="0" u="sng" dirty="0">
                <a:solidFill>
                  <a:srgbClr val="4D5156"/>
                </a:solidFill>
                <a:effectLst/>
                <a:latin typeface="Times New Roman" panose="02020603050405020304" pitchFamily="18" charset="0"/>
                <a:cs typeface="Times New Roman" panose="02020603050405020304" pitchFamily="18" charset="0"/>
              </a:rPr>
              <a:t>lighting, humidity and more</a:t>
            </a:r>
            <a:r>
              <a:rPr lang="en-US" sz="2000" i="0" dirty="0">
                <a:solidFill>
                  <a:srgbClr val="4D5156"/>
                </a:solidFill>
                <a:effectLst/>
                <a:latin typeface="Times New Roman" panose="02020603050405020304" pitchFamily="18" charset="0"/>
                <a:cs typeface="Times New Roman" panose="02020603050405020304" pitchFamily="18" charset="0"/>
              </a:rPr>
              <a:t>.</a:t>
            </a:r>
          </a:p>
          <a:p>
            <a:pPr marL="0" indent="0" algn="just">
              <a:buNone/>
            </a:pPr>
            <a:endParaRPr lang="en-US" sz="2000" i="0" dirty="0">
              <a:solidFill>
                <a:srgbClr val="4D5156"/>
              </a:solidFill>
              <a:effectLst/>
              <a:latin typeface="Times New Roman" panose="02020603050405020304" pitchFamily="18" charset="0"/>
              <a:cs typeface="Times New Roman" panose="02020603050405020304" pitchFamily="18" charset="0"/>
            </a:endParaRPr>
          </a:p>
          <a:p>
            <a:pPr marL="0" indent="0">
              <a:buNone/>
            </a:pPr>
            <a:r>
              <a:rPr lang="en-US" sz="2000" i="0" dirty="0">
                <a:solidFill>
                  <a:srgbClr val="202124"/>
                </a:solidFill>
                <a:effectLst/>
                <a:latin typeface="Times New Roman" panose="02020603050405020304" pitchFamily="18" charset="0"/>
                <a:cs typeface="Times New Roman" panose="02020603050405020304" pitchFamily="18" charset="0"/>
              </a:rPr>
              <a:t/>
            </a:r>
            <a:br>
              <a:rPr lang="en-US" sz="2000" i="0" dirty="0">
                <a:solidFill>
                  <a:srgbClr val="202124"/>
                </a:solidFill>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34023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n old photo of a factory&#10;&#10;Description automatically generated">
            <a:extLst>
              <a:ext uri="{FF2B5EF4-FFF2-40B4-BE49-F238E27FC236}">
                <a16:creationId xmlns:a16="http://schemas.microsoft.com/office/drawing/2014/main" xmlns="" id="{AB51901D-F209-FCE7-8BFA-4A97D53A7230}"/>
              </a:ext>
            </a:extLst>
          </p:cNvPr>
          <p:cNvPicPr>
            <a:picLocks noChangeAspect="1"/>
          </p:cNvPicPr>
          <p:nvPr/>
        </p:nvPicPr>
        <p:blipFill rotWithShape="1">
          <a:blip r:embed="rId2"/>
          <a:srcRect r="3" b="4556"/>
          <a:stretch/>
        </p:blipFill>
        <p:spPr>
          <a:xfrm>
            <a:off x="1199535" y="570270"/>
            <a:ext cx="8091949" cy="5142271"/>
          </a:xfrm>
          <a:prstGeom prst="rect">
            <a:avLst/>
          </a:prstGeom>
        </p:spPr>
      </p:pic>
    </p:spTree>
    <p:extLst>
      <p:ext uri="{BB962C8B-B14F-4D97-AF65-F5344CB8AC3E}">
        <p14:creationId xmlns:p14="http://schemas.microsoft.com/office/powerpoint/2010/main" xmlns="" val="215044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529001-F2A2-A7B2-92F6-A9A1EB0C8712}"/>
              </a:ext>
            </a:extLst>
          </p:cNvPr>
          <p:cNvSpPr>
            <a:spLocks noGrp="1"/>
          </p:cNvSpPr>
          <p:nvPr>
            <p:ph type="title"/>
          </p:nvPr>
        </p:nvSpPr>
        <p:spPr>
          <a:xfrm>
            <a:off x="677334" y="609600"/>
            <a:ext cx="8596668" cy="688258"/>
          </a:xfrm>
        </p:spPr>
        <p:txBody>
          <a:bodyPr/>
          <a:lstStyle/>
          <a:p>
            <a:pPr algn="ctr"/>
            <a:r>
              <a:rPr lang="en-US" b="1" i="0" dirty="0">
                <a:solidFill>
                  <a:srgbClr val="7030A0"/>
                </a:solidFill>
                <a:effectLst/>
                <a:latin typeface="Times New Roman" panose="02020603050405020304" pitchFamily="18" charset="0"/>
                <a:cs typeface="Times New Roman" panose="02020603050405020304" pitchFamily="18" charset="0"/>
              </a:rPr>
              <a:t>MAYO’S MANAGEMENT THEORY </a:t>
            </a:r>
            <a:endParaRPr lang="en-US" dirty="0"/>
          </a:p>
        </p:txBody>
      </p:sp>
      <p:sp>
        <p:nvSpPr>
          <p:cNvPr id="3" name="Content Placeholder 2">
            <a:extLst>
              <a:ext uri="{FF2B5EF4-FFF2-40B4-BE49-F238E27FC236}">
                <a16:creationId xmlns:a16="http://schemas.microsoft.com/office/drawing/2014/main" xmlns="" id="{2EE1F824-25AC-8E4C-9EBA-E8E7F6B92CD0}"/>
              </a:ext>
            </a:extLst>
          </p:cNvPr>
          <p:cNvSpPr>
            <a:spLocks noGrp="1"/>
          </p:cNvSpPr>
          <p:nvPr>
            <p:ph idx="1"/>
          </p:nvPr>
        </p:nvSpPr>
        <p:spPr>
          <a:xfrm>
            <a:off x="677333" y="2160589"/>
            <a:ext cx="10836241" cy="3880773"/>
          </a:xfrm>
        </p:spPr>
        <p:txBody>
          <a:bodyPr>
            <a:normAutofit/>
          </a:bodyPr>
          <a:lstStyle/>
          <a:p>
            <a:pPr algn="just">
              <a:lnSpc>
                <a:spcPct val="150000"/>
              </a:lnSpc>
              <a:buClr>
                <a:srgbClr val="FF0000"/>
              </a:buClr>
              <a:buSzPct val="92000"/>
            </a:pPr>
            <a:r>
              <a:rPr lang="en-US" sz="2400" dirty="0">
                <a:latin typeface="Times New Roman" panose="02020603050405020304" pitchFamily="18" charset="0"/>
                <a:cs typeface="Times New Roman" panose="02020603050405020304" pitchFamily="18" charset="0"/>
              </a:rPr>
              <a:t>.It ended as a series of studies into social factors: membership of work groups, informal relationship with the supervisors, and so on.</a:t>
            </a:r>
          </a:p>
          <a:p>
            <a:pPr algn="just">
              <a:lnSpc>
                <a:spcPct val="150000"/>
              </a:lnSpc>
              <a:buClr>
                <a:srgbClr val="FF0000"/>
              </a:buClr>
              <a:buSzPct val="92000"/>
            </a:pPr>
            <a:r>
              <a:rPr lang="en-US" sz="2400" dirty="0">
                <a:latin typeface="Times New Roman" panose="02020603050405020304" pitchFamily="18" charset="0"/>
                <a:cs typeface="Times New Roman" panose="02020603050405020304" pitchFamily="18" charset="0"/>
              </a:rPr>
              <a:t> It revealed that workers valued most the social relations at work, and these were viewed as important as monetary incentives and good physical working conditions. </a:t>
            </a:r>
          </a:p>
          <a:p>
            <a:pPr algn="just">
              <a:lnSpc>
                <a:spcPct val="150000"/>
              </a:lnSpc>
              <a:buClr>
                <a:srgbClr val="FF0000"/>
              </a:buClr>
              <a:buSzPct val="92000"/>
            </a:pPr>
            <a:r>
              <a:rPr lang="en-US" sz="2400" dirty="0">
                <a:latin typeface="Times New Roman" panose="02020603050405020304" pitchFamily="18" charset="0"/>
                <a:cs typeface="Times New Roman" panose="02020603050405020304" pitchFamily="18" charset="0"/>
              </a:rPr>
              <a:t>The study demonstrated that the influence of groups in determining </a:t>
            </a:r>
            <a:r>
              <a:rPr lang="en-US" sz="2400" dirty="0" err="1">
                <a:latin typeface="Times New Roman" panose="02020603050405020304" pitchFamily="18" charset="0"/>
                <a:cs typeface="Times New Roman" panose="02020603050405020304" pitchFamily="18" charset="0"/>
              </a:rPr>
              <a:t>behaviour</a:t>
            </a:r>
            <a:r>
              <a:rPr lang="en-US" sz="2400" dirty="0">
                <a:latin typeface="Times New Roman" panose="02020603050405020304" pitchFamily="18" charset="0"/>
                <a:cs typeface="Times New Roman" panose="02020603050405020304" pitchFamily="18" charset="0"/>
              </a:rPr>
              <a:t> at work can be very powerful.</a:t>
            </a:r>
          </a:p>
        </p:txBody>
      </p:sp>
    </p:spTree>
    <p:extLst>
      <p:ext uri="{BB962C8B-B14F-4D97-AF65-F5344CB8AC3E}">
        <p14:creationId xmlns:p14="http://schemas.microsoft.com/office/powerpoint/2010/main" xmlns="" val="3379599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FFF769-C53F-CB1D-D78D-59DFD5E847FE}"/>
              </a:ext>
            </a:extLst>
          </p:cNvPr>
          <p:cNvSpPr>
            <a:spLocks noGrp="1"/>
          </p:cNvSpPr>
          <p:nvPr>
            <p:ph type="title"/>
          </p:nvPr>
        </p:nvSpPr>
        <p:spPr>
          <a:xfrm>
            <a:off x="677334" y="609600"/>
            <a:ext cx="8596668" cy="786581"/>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THE HAWTHORNE EXPERIMENTS</a:t>
            </a:r>
          </a:p>
        </p:txBody>
      </p:sp>
      <p:sp>
        <p:nvSpPr>
          <p:cNvPr id="3" name="Content Placeholder 2">
            <a:extLst>
              <a:ext uri="{FF2B5EF4-FFF2-40B4-BE49-F238E27FC236}">
                <a16:creationId xmlns:a16="http://schemas.microsoft.com/office/drawing/2014/main" xmlns="" id="{C21884FF-74CD-FB77-68F8-9B731D183A7A}"/>
              </a:ext>
            </a:extLst>
          </p:cNvPr>
          <p:cNvSpPr>
            <a:spLocks noGrp="1"/>
          </p:cNvSpPr>
          <p:nvPr>
            <p:ph idx="1"/>
          </p:nvPr>
        </p:nvSpPr>
        <p:spPr>
          <a:xfrm>
            <a:off x="677334" y="1573161"/>
            <a:ext cx="9892343" cy="5102941"/>
          </a:xfrm>
        </p:spPr>
        <p:txBody>
          <a:bodyPr>
            <a:normAutofit/>
          </a:bodyPr>
          <a:lstStyle/>
          <a:p>
            <a:pPr algn="just"/>
            <a:r>
              <a:rPr lang="en-US" sz="2400" dirty="0">
                <a:latin typeface="Times New Roman" panose="02020603050405020304" pitchFamily="18" charset="0"/>
                <a:cs typeface="Times New Roman" panose="02020603050405020304" pitchFamily="18" charset="0"/>
              </a:rPr>
              <a:t>In one of the Hawthorne experiments, Mayo’s research team examined changes in the amount of light available in the work area. </a:t>
            </a:r>
          </a:p>
          <a:p>
            <a:pPr algn="just"/>
            <a:r>
              <a:rPr lang="en-US" sz="2400" dirty="0">
                <a:latin typeface="Times New Roman" panose="02020603050405020304" pitchFamily="18" charset="0"/>
                <a:cs typeface="Times New Roman" panose="02020603050405020304" pitchFamily="18" charset="0"/>
              </a:rPr>
              <a:t>The results were confusing at first. When the </a:t>
            </a:r>
            <a:r>
              <a:rPr lang="en-US" sz="2400" dirty="0">
                <a:solidFill>
                  <a:srgbClr val="FF0000"/>
                </a:solidFill>
                <a:latin typeface="Times New Roman" panose="02020603050405020304" pitchFamily="18" charset="0"/>
                <a:cs typeface="Times New Roman" panose="02020603050405020304" pitchFamily="18" charset="0"/>
              </a:rPr>
              <a:t>lighting</a:t>
            </a:r>
            <a:r>
              <a:rPr lang="en-US" sz="2400" dirty="0">
                <a:latin typeface="Times New Roman" panose="02020603050405020304" pitchFamily="18" charset="0"/>
                <a:cs typeface="Times New Roman" panose="02020603050405020304" pitchFamily="18" charset="0"/>
              </a:rPr>
              <a:t> was increased, output rose; on the other hand, when the light was decreased, output still rose.</a:t>
            </a:r>
          </a:p>
          <a:p>
            <a:pPr algn="just"/>
            <a:r>
              <a:rPr lang="en-US" sz="2400" dirty="0">
                <a:latin typeface="Times New Roman" panose="02020603050405020304" pitchFamily="18" charset="0"/>
                <a:cs typeface="Times New Roman" panose="02020603050405020304" pitchFamily="18" charset="0"/>
              </a:rPr>
              <a:t> An analysis of this and other such puzzling results showed that the workers were highly motivated more for the importance given to them. </a:t>
            </a:r>
          </a:p>
          <a:p>
            <a:pPr algn="just"/>
            <a:r>
              <a:rPr lang="en-US" sz="2400" dirty="0">
                <a:latin typeface="Times New Roman" panose="02020603050405020304" pitchFamily="18" charset="0"/>
                <a:cs typeface="Times New Roman" panose="02020603050405020304" pitchFamily="18" charset="0"/>
              </a:rPr>
              <a:t>The reduction in light did not affect their work. </a:t>
            </a:r>
          </a:p>
          <a:p>
            <a:pPr algn="just"/>
            <a:r>
              <a:rPr lang="en-US" sz="2400" dirty="0">
                <a:latin typeface="Times New Roman" panose="02020603050405020304" pitchFamily="18" charset="0"/>
                <a:cs typeface="Times New Roman" panose="02020603050405020304" pitchFamily="18" charset="0"/>
              </a:rPr>
              <a:t>What mattered to them was that they were really making a contribution to company operations and this fact is being </a:t>
            </a:r>
            <a:r>
              <a:rPr lang="en-US" sz="2400" dirty="0" err="1">
                <a:latin typeface="Times New Roman" panose="02020603050405020304" pitchFamily="18" charset="0"/>
                <a:cs typeface="Times New Roman" panose="02020603050405020304" pitchFamily="18" charset="0"/>
              </a:rPr>
              <a:t>recognised</a:t>
            </a:r>
            <a:r>
              <a:rPr lang="en-US" sz="2400" dirty="0">
                <a:latin typeface="Times New Roman" panose="02020603050405020304" pitchFamily="18" charset="0"/>
                <a:cs typeface="Times New Roman" panose="02020603050405020304" pitchFamily="18" charset="0"/>
              </a:rPr>
              <a:t> by the top management.</a:t>
            </a:r>
          </a:p>
        </p:txBody>
      </p:sp>
    </p:spTree>
    <p:extLst>
      <p:ext uri="{BB962C8B-B14F-4D97-AF65-F5344CB8AC3E}">
        <p14:creationId xmlns:p14="http://schemas.microsoft.com/office/powerpoint/2010/main" xmlns="" val="850447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591F50C8-E278-5D29-3E7D-86D4B21C0066}"/>
              </a:ext>
            </a:extLst>
          </p:cNvPr>
          <p:cNvPicPr>
            <a:picLocks noGrp="1" noChangeAspect="1"/>
          </p:cNvPicPr>
          <p:nvPr>
            <p:ph idx="1"/>
          </p:nvPr>
        </p:nvPicPr>
        <p:blipFill>
          <a:blip r:embed="rId2"/>
          <a:stretch>
            <a:fillRect/>
          </a:stretch>
        </p:blipFill>
        <p:spPr>
          <a:xfrm>
            <a:off x="1242391" y="765314"/>
            <a:ext cx="8239539" cy="5276712"/>
          </a:xfrm>
          <a:prstGeom prst="rect">
            <a:avLst/>
          </a:prstGeom>
        </p:spPr>
      </p:pic>
    </p:spTree>
    <p:extLst>
      <p:ext uri="{BB962C8B-B14F-4D97-AF65-F5344CB8AC3E}">
        <p14:creationId xmlns:p14="http://schemas.microsoft.com/office/powerpoint/2010/main" xmlns="" val="1273105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32D06A4-E696-698E-2E44-73BA095A676F}"/>
              </a:ext>
            </a:extLst>
          </p:cNvPr>
          <p:cNvPicPr>
            <a:picLocks noChangeAspect="1"/>
          </p:cNvPicPr>
          <p:nvPr/>
        </p:nvPicPr>
        <p:blipFill>
          <a:blip r:embed="rId2"/>
          <a:stretch>
            <a:fillRect/>
          </a:stretch>
        </p:blipFill>
        <p:spPr>
          <a:xfrm>
            <a:off x="874643" y="626164"/>
            <a:ext cx="10455966" cy="5794513"/>
          </a:xfrm>
          <a:prstGeom prst="rect">
            <a:avLst/>
          </a:prstGeom>
        </p:spPr>
      </p:pic>
    </p:spTree>
    <p:extLst>
      <p:ext uri="{BB962C8B-B14F-4D97-AF65-F5344CB8AC3E}">
        <p14:creationId xmlns:p14="http://schemas.microsoft.com/office/powerpoint/2010/main" xmlns="" val="3493430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B660F6A8-FE90-CB7B-A924-8FACD134138A}"/>
              </a:ext>
            </a:extLst>
          </p:cNvPr>
          <p:cNvPicPr>
            <a:picLocks noGrp="1" noChangeAspect="1"/>
          </p:cNvPicPr>
          <p:nvPr>
            <p:ph idx="1"/>
          </p:nvPr>
        </p:nvPicPr>
        <p:blipFill>
          <a:blip r:embed="rId2"/>
          <a:stretch>
            <a:fillRect/>
          </a:stretch>
        </p:blipFill>
        <p:spPr>
          <a:xfrm>
            <a:off x="1288025" y="487018"/>
            <a:ext cx="9495931" cy="5540208"/>
          </a:xfrm>
          <a:prstGeom prst="rect">
            <a:avLst/>
          </a:prstGeom>
        </p:spPr>
      </p:pic>
    </p:spTree>
    <p:extLst>
      <p:ext uri="{BB962C8B-B14F-4D97-AF65-F5344CB8AC3E}">
        <p14:creationId xmlns:p14="http://schemas.microsoft.com/office/powerpoint/2010/main" xmlns="" val="2173316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6A2C3E73-439C-82E5-99DB-EE6E62B1E10C}"/>
              </a:ext>
            </a:extLst>
          </p:cNvPr>
          <p:cNvPicPr>
            <a:picLocks noGrp="1" noChangeAspect="1"/>
          </p:cNvPicPr>
          <p:nvPr>
            <p:ph idx="1"/>
          </p:nvPr>
        </p:nvPicPr>
        <p:blipFill>
          <a:blip r:embed="rId2"/>
          <a:stretch>
            <a:fillRect/>
          </a:stretch>
        </p:blipFill>
        <p:spPr>
          <a:xfrm>
            <a:off x="993057" y="776748"/>
            <a:ext cx="8583561" cy="5093109"/>
          </a:xfrm>
          <a:prstGeom prst="rect">
            <a:avLst/>
          </a:prstGeom>
        </p:spPr>
      </p:pic>
    </p:spTree>
    <p:extLst>
      <p:ext uri="{BB962C8B-B14F-4D97-AF65-F5344CB8AC3E}">
        <p14:creationId xmlns:p14="http://schemas.microsoft.com/office/powerpoint/2010/main" xmlns="" val="62876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D15E482-3133-5CA0-ABDC-0EF1A018AAB7}"/>
              </a:ext>
            </a:extLst>
          </p:cNvPr>
          <p:cNvSpPr>
            <a:spLocks noGrp="1"/>
          </p:cNvSpPr>
          <p:nvPr>
            <p:ph idx="1"/>
          </p:nvPr>
        </p:nvSpPr>
        <p:spPr>
          <a:xfrm>
            <a:off x="696999" y="911892"/>
            <a:ext cx="9794020" cy="6039514"/>
          </a:xfrm>
        </p:spPr>
        <p:txBody>
          <a:bodyPr>
            <a:noAutofit/>
          </a:bodyPr>
          <a:lstStyle/>
          <a:p>
            <a:pPr algn="just">
              <a:buFont typeface="Wingdings" panose="05000000000000000000" pitchFamily="2" charset="2"/>
              <a:buChar char="v"/>
            </a:pPr>
            <a:r>
              <a:rPr lang="en-US" sz="2400" b="1" i="0" dirty="0">
                <a:solidFill>
                  <a:srgbClr val="FF0000"/>
                </a:solidFill>
                <a:effectLst/>
                <a:latin typeface="Times New Roman" panose="02020603050405020304" pitchFamily="18" charset="0"/>
                <a:cs typeface="Times New Roman" panose="02020603050405020304" pitchFamily="18" charset="0"/>
              </a:rPr>
              <a:t>Decision making </a:t>
            </a:r>
            <a:r>
              <a:rPr lang="en-US" sz="2400" b="0" i="0" dirty="0">
                <a:solidFill>
                  <a:srgbClr val="333333"/>
                </a:solidFill>
                <a:effectLst/>
                <a:latin typeface="Times New Roman" panose="02020603050405020304" pitchFamily="18" charset="0"/>
                <a:cs typeface="Times New Roman" panose="02020603050405020304" pitchFamily="18" charset="0"/>
              </a:rPr>
              <a:t>is the process of making choices by identifying a decision, gathering information, and assessing alternative resolutions.</a:t>
            </a:r>
          </a:p>
          <a:p>
            <a:pPr algn="just">
              <a:buFont typeface="Wingdings" panose="05000000000000000000" pitchFamily="2" charset="2"/>
              <a:buChar char="v"/>
            </a:pPr>
            <a:r>
              <a:rPr lang="en-US" sz="2400" b="0" i="0" dirty="0">
                <a:solidFill>
                  <a:srgbClr val="4D5156"/>
                </a:solidFill>
                <a:effectLst/>
                <a:latin typeface="Times New Roman" panose="02020603050405020304" pitchFamily="18" charset="0"/>
                <a:cs typeface="Times New Roman" panose="02020603050405020304" pitchFamily="18" charset="0"/>
              </a:rPr>
              <a:t>Management is a </a:t>
            </a:r>
            <a:r>
              <a:rPr lang="en-US" sz="2400" b="1" i="0" dirty="0">
                <a:solidFill>
                  <a:srgbClr val="FF0000"/>
                </a:solidFill>
                <a:effectLst/>
                <a:latin typeface="Times New Roman" panose="02020603050405020304" pitchFamily="18" charset="0"/>
                <a:cs typeface="Times New Roman" panose="02020603050405020304" pitchFamily="18" charset="0"/>
              </a:rPr>
              <a:t>dynamic process </a:t>
            </a:r>
            <a:r>
              <a:rPr lang="en-US" sz="2400" b="0" i="0" dirty="0">
                <a:solidFill>
                  <a:srgbClr val="4D5156"/>
                </a:solidFill>
                <a:effectLst/>
                <a:latin typeface="Times New Roman" panose="02020603050405020304" pitchFamily="18" charset="0"/>
                <a:cs typeface="Times New Roman" panose="02020603050405020304" pitchFamily="18" charset="0"/>
              </a:rPr>
              <a:t>because </a:t>
            </a:r>
            <a:r>
              <a:rPr lang="en-US" sz="2400" b="0" i="0" dirty="0">
                <a:solidFill>
                  <a:srgbClr val="040C28"/>
                </a:solidFill>
                <a:effectLst/>
                <a:latin typeface="Times New Roman" panose="02020603050405020304" pitchFamily="18" charset="0"/>
                <a:cs typeface="Times New Roman" panose="02020603050405020304" pitchFamily="18" charset="0"/>
              </a:rPr>
              <a:t>it keeps on changing with the changes that takes place in environment</a:t>
            </a:r>
            <a:r>
              <a:rPr lang="en-US" sz="2400" b="0" i="0" dirty="0">
                <a:solidFill>
                  <a:srgbClr val="4D5156"/>
                </a:solidFill>
                <a:effectLst/>
                <a:latin typeface="Times New Roman" panose="02020603050405020304" pitchFamily="18" charset="0"/>
                <a:cs typeface="Times New Roman" panose="02020603050405020304" pitchFamily="18" charset="0"/>
              </a:rPr>
              <a:t>. It is continuous process because it is the act of coordinating the efforts of people to accomplish desired goals and objectives using available resources efficiently and effectively.</a:t>
            </a:r>
          </a:p>
          <a:p>
            <a:pPr algn="just">
              <a:buFont typeface="Wingdings" panose="05000000000000000000" pitchFamily="2" charset="2"/>
              <a:buChar char="v"/>
            </a:pPr>
            <a:r>
              <a:rPr lang="en-US" sz="2400" b="1" i="0" dirty="0">
                <a:solidFill>
                  <a:srgbClr val="FF0000"/>
                </a:solidFill>
                <a:effectLst/>
                <a:latin typeface="Times New Roman" panose="02020603050405020304" pitchFamily="18" charset="0"/>
                <a:cs typeface="Times New Roman" panose="02020603050405020304" pitchFamily="18" charset="0"/>
              </a:rPr>
              <a:t>Multidisciplinary</a:t>
            </a:r>
            <a:r>
              <a:rPr lang="en-US" sz="2400" b="0" i="0" dirty="0">
                <a:solidFill>
                  <a:srgbClr val="000000"/>
                </a:solidFill>
                <a:effectLst/>
                <a:latin typeface="Times New Roman" panose="02020603050405020304" pitchFamily="18" charset="0"/>
                <a:cs typeface="Times New Roman" panose="02020603050405020304" pitchFamily="18" charset="0"/>
              </a:rPr>
              <a:t> Management is multidisciplinary because it includes knowledge/information from various disciplines- economics, statistics, </a:t>
            </a:r>
            <a:r>
              <a:rPr lang="en-US" sz="2400" b="0" i="0" dirty="0" err="1">
                <a:solidFill>
                  <a:srgbClr val="000000"/>
                </a:solidFill>
                <a:effectLst/>
                <a:latin typeface="Times New Roman" panose="02020603050405020304" pitchFamily="18" charset="0"/>
                <a:cs typeface="Times New Roman" panose="02020603050405020304" pitchFamily="18" charset="0"/>
              </a:rPr>
              <a:t>maths</a:t>
            </a:r>
            <a:r>
              <a:rPr lang="en-US" sz="2400" b="0" i="0" dirty="0">
                <a:solidFill>
                  <a:srgbClr val="000000"/>
                </a:solidFill>
                <a:effectLst/>
                <a:latin typeface="Times New Roman" panose="02020603050405020304" pitchFamily="18" charset="0"/>
                <a:cs typeface="Times New Roman" panose="02020603050405020304" pitchFamily="18" charset="0"/>
              </a:rPr>
              <a:t>, psychology, sociology, ecology, operations research, history, etc. Management integrates the ideas and concepts taken from these disciplines and presents newer concepts </a:t>
            </a:r>
            <a:r>
              <a:rPr lang="en-US" sz="2400" b="0" i="0" dirty="0" smtClean="0">
                <a:solidFill>
                  <a:srgbClr val="000000"/>
                </a:solidFill>
                <a:effectLst/>
                <a:latin typeface="Times New Roman" panose="02020603050405020304" pitchFamily="18" charset="0"/>
                <a:cs typeface="Times New Roman" panose="02020603050405020304" pitchFamily="18" charset="0"/>
              </a:rPr>
              <a:t>which can </a:t>
            </a:r>
            <a:r>
              <a:rPr lang="en-US" sz="2400" b="0" i="0" dirty="0">
                <a:solidFill>
                  <a:srgbClr val="000000"/>
                </a:solidFill>
                <a:effectLst/>
                <a:latin typeface="Times New Roman" panose="02020603050405020304" pitchFamily="18" charset="0"/>
                <a:cs typeface="Times New Roman" panose="02020603050405020304" pitchFamily="18" charset="0"/>
              </a:rPr>
              <a:t>be put into practice for managing the organizations.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532229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35667B80-31B2-41EC-50F7-6799F09DCF6B}"/>
              </a:ext>
            </a:extLst>
          </p:cNvPr>
          <p:cNvPicPr>
            <a:picLocks noGrp="1" noChangeAspect="1"/>
          </p:cNvPicPr>
          <p:nvPr>
            <p:ph idx="1"/>
          </p:nvPr>
        </p:nvPicPr>
        <p:blipFill>
          <a:blip r:embed="rId2"/>
          <a:stretch>
            <a:fillRect/>
          </a:stretch>
        </p:blipFill>
        <p:spPr>
          <a:xfrm>
            <a:off x="765313" y="757084"/>
            <a:ext cx="10088217" cy="5284941"/>
          </a:xfrm>
          <a:prstGeom prst="rect">
            <a:avLst/>
          </a:prstGeom>
        </p:spPr>
      </p:pic>
    </p:spTree>
    <p:extLst>
      <p:ext uri="{BB962C8B-B14F-4D97-AF65-F5344CB8AC3E}">
        <p14:creationId xmlns:p14="http://schemas.microsoft.com/office/powerpoint/2010/main" xmlns="" val="1372641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A49E8E8C-9972-4350-DF3C-5F6DA03D8511}"/>
              </a:ext>
            </a:extLst>
          </p:cNvPr>
          <p:cNvPicPr>
            <a:picLocks noGrp="1" noChangeAspect="1"/>
          </p:cNvPicPr>
          <p:nvPr>
            <p:ph idx="1"/>
          </p:nvPr>
        </p:nvPicPr>
        <p:blipFill>
          <a:blip r:embed="rId2" cstate="print"/>
          <a:stretch>
            <a:fillRect/>
          </a:stretch>
        </p:blipFill>
        <p:spPr>
          <a:xfrm>
            <a:off x="1192696" y="765314"/>
            <a:ext cx="8458200" cy="5276712"/>
          </a:xfrm>
          <a:prstGeom prst="rect">
            <a:avLst/>
          </a:prstGeom>
        </p:spPr>
      </p:pic>
    </p:spTree>
    <p:extLst>
      <p:ext uri="{BB962C8B-B14F-4D97-AF65-F5344CB8AC3E}">
        <p14:creationId xmlns:p14="http://schemas.microsoft.com/office/powerpoint/2010/main" xmlns="" val="361108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754A37B-F394-36DB-A0B8-F3D8FFEFBF25}"/>
              </a:ext>
            </a:extLst>
          </p:cNvPr>
          <p:cNvPicPr>
            <a:picLocks noChangeAspect="1"/>
          </p:cNvPicPr>
          <p:nvPr/>
        </p:nvPicPr>
        <p:blipFill>
          <a:blip r:embed="rId2" cstate="print"/>
          <a:stretch>
            <a:fillRect/>
          </a:stretch>
        </p:blipFill>
        <p:spPr>
          <a:xfrm>
            <a:off x="937592" y="621195"/>
            <a:ext cx="8216348" cy="5615609"/>
          </a:xfrm>
          <a:prstGeom prst="rect">
            <a:avLst/>
          </a:prstGeom>
        </p:spPr>
      </p:pic>
    </p:spTree>
    <p:extLst>
      <p:ext uri="{BB962C8B-B14F-4D97-AF65-F5344CB8AC3E}">
        <p14:creationId xmlns:p14="http://schemas.microsoft.com/office/powerpoint/2010/main" xmlns="" val="3181285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E24A8BB-1C94-8078-CC74-FB667DE84F5D}"/>
              </a:ext>
            </a:extLst>
          </p:cNvPr>
          <p:cNvSpPr>
            <a:spLocks noGrp="1"/>
          </p:cNvSpPr>
          <p:nvPr>
            <p:ph idx="1"/>
          </p:nvPr>
        </p:nvSpPr>
        <p:spPr>
          <a:xfrm>
            <a:off x="677333" y="324465"/>
            <a:ext cx="9892343" cy="5716897"/>
          </a:xfrm>
        </p:spPr>
        <p:txBody>
          <a:bodyPr/>
          <a:lstStyle/>
          <a:p>
            <a:pPr marL="342900" marR="48260" lvl="0" indent="-342900">
              <a:spcAft>
                <a:spcPts val="0"/>
              </a:spcAft>
              <a:buFont typeface="Symbol" panose="05050102010706020507" pitchFamily="18" charset="2"/>
              <a:buChar char=""/>
            </a:pPr>
            <a:endParaRPr lang="en-US" sz="1800" dirty="0">
              <a:effectLst/>
              <a:latin typeface="Times New Roman" panose="02020603050405020304" pitchFamily="18" charset="0"/>
              <a:ea typeface="Arial" panose="020B0604020202020204" pitchFamily="34" charset="0"/>
            </a:endParaRPr>
          </a:p>
          <a:p>
            <a:pPr marL="0" marR="48260" indent="0">
              <a:buNone/>
            </a:pPr>
            <a:r>
              <a:rPr lang="en-US" sz="2400" b="1" dirty="0">
                <a:solidFill>
                  <a:srgbClr val="7030A0"/>
                </a:solidFill>
                <a:effectLst/>
                <a:latin typeface="Times New Roman" panose="02020603050405020304" pitchFamily="18" charset="0"/>
                <a:ea typeface="Arial" panose="020B0604020202020204" pitchFamily="34" charset="0"/>
              </a:rPr>
              <a:t>Managers have responsibility for motivating individuals and their teams. Important elements of this include: </a:t>
            </a:r>
          </a:p>
          <a:p>
            <a:pPr marR="48260">
              <a:lnSpc>
                <a:spcPct val="150000"/>
              </a:lnSpc>
            </a:pPr>
            <a:r>
              <a:rPr lang="en-US" sz="2000" dirty="0">
                <a:effectLst/>
                <a:latin typeface="Times New Roman" panose="02020603050405020304" pitchFamily="18" charset="0"/>
                <a:ea typeface="Arial" panose="020B0604020202020204" pitchFamily="34" charset="0"/>
              </a:rPr>
              <a:t>Communicating and explaining the vision, values and strategy to all team members so everyone is working to the same level.</a:t>
            </a:r>
          </a:p>
          <a:p>
            <a:pPr marR="48260">
              <a:lnSpc>
                <a:spcPct val="150000"/>
              </a:lnSpc>
            </a:pPr>
            <a:r>
              <a:rPr lang="en-US" sz="2000" dirty="0">
                <a:effectLst/>
                <a:latin typeface="Times New Roman" panose="02020603050405020304" pitchFamily="18" charset="0"/>
                <a:ea typeface="Arial" panose="020B0604020202020204" pitchFamily="34" charset="0"/>
              </a:rPr>
              <a:t>Providing appropriate training and induction for new employees as well as coaching for all in order to develop skills, confidence and self-reliance.</a:t>
            </a:r>
            <a:endParaRPr lang="en-US" sz="2000" dirty="0">
              <a:latin typeface="Times New Roman" panose="02020603050405020304" pitchFamily="18" charset="0"/>
              <a:ea typeface="Arial" panose="020B0604020202020204" pitchFamily="34" charset="0"/>
            </a:endParaRPr>
          </a:p>
          <a:p>
            <a:pPr marR="48260">
              <a:lnSpc>
                <a:spcPct val="150000"/>
              </a:lnSpc>
            </a:pPr>
            <a:r>
              <a:rPr lang="en-US" sz="2000" dirty="0">
                <a:effectLst/>
                <a:latin typeface="Times New Roman" panose="02020603050405020304" pitchFamily="18" charset="0"/>
                <a:ea typeface="Arial" panose="020B0604020202020204" pitchFamily="34" charset="0"/>
              </a:rPr>
              <a:t>Carrying out one-to-one meetings and employee reviews to assess performance and set personal and team objectives.</a:t>
            </a:r>
            <a:endParaRPr lang="en-US" sz="2000" dirty="0">
              <a:latin typeface="Times New Roman" panose="02020603050405020304" pitchFamily="18" charset="0"/>
              <a:ea typeface="Arial" panose="020B0604020202020204" pitchFamily="34" charset="0"/>
            </a:endParaRPr>
          </a:p>
          <a:p>
            <a:pPr marR="48260">
              <a:lnSpc>
                <a:spcPct val="150000"/>
              </a:lnSpc>
            </a:pPr>
            <a:r>
              <a:rPr lang="en-US" sz="2000" dirty="0">
                <a:effectLst/>
                <a:latin typeface="Times New Roman" panose="02020603050405020304" pitchFamily="18" charset="0"/>
                <a:ea typeface="Arial" panose="020B0604020202020204" pitchFamily="34" charset="0"/>
              </a:rPr>
              <a:t>Putting in place succession planning for the team and manager roles to ensure long term performance.</a:t>
            </a:r>
            <a:endParaRPr lang="en-US" sz="20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xmlns="" val="2420668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4806FFBF-D0AC-5F55-ED4E-BCEC60615534}"/>
              </a:ext>
            </a:extLst>
          </p:cNvPr>
          <p:cNvPicPr>
            <a:picLocks noGrp="1" noChangeAspect="1"/>
          </p:cNvPicPr>
          <p:nvPr>
            <p:ph idx="1"/>
          </p:nvPr>
        </p:nvPicPr>
        <p:blipFill>
          <a:blip r:embed="rId2" cstate="print"/>
          <a:stretch>
            <a:fillRect/>
          </a:stretch>
        </p:blipFill>
        <p:spPr>
          <a:xfrm>
            <a:off x="1514168" y="560440"/>
            <a:ext cx="7846142" cy="5481586"/>
          </a:xfrm>
          <a:prstGeom prst="rect">
            <a:avLst/>
          </a:prstGeom>
        </p:spPr>
      </p:pic>
    </p:spTree>
    <p:extLst>
      <p:ext uri="{BB962C8B-B14F-4D97-AF65-F5344CB8AC3E}">
        <p14:creationId xmlns:p14="http://schemas.microsoft.com/office/powerpoint/2010/main" xmlns="" val="538651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E0E2D81-795C-4DD9-C7DE-1B848ED85F4C}"/>
              </a:ext>
            </a:extLst>
          </p:cNvPr>
          <p:cNvSpPr>
            <a:spLocks noGrp="1"/>
          </p:cNvSpPr>
          <p:nvPr>
            <p:ph idx="1"/>
          </p:nvPr>
        </p:nvSpPr>
        <p:spPr>
          <a:xfrm>
            <a:off x="598675" y="707924"/>
            <a:ext cx="9518719" cy="4094574"/>
          </a:xfrm>
        </p:spPr>
        <p:txBody>
          <a:bodyPr>
            <a:normAutofit/>
          </a:bodyPr>
          <a:lstStyle/>
          <a:p>
            <a:pPr algn="just"/>
            <a:r>
              <a:rPr lang="en-US" sz="2400" dirty="0">
                <a:latin typeface="Times New Roman" panose="02020603050405020304" pitchFamily="18" charset="0"/>
                <a:cs typeface="Times New Roman" panose="02020603050405020304" pitchFamily="18" charset="0"/>
              </a:rPr>
              <a:t>The sense of belongingness and effective management were the two secrets unfolded by the Hawthorne experiments. The workers enjoyed more the sense of belongingness, as evident from their high morale and functional interrelationships among the members of a group. The management was effective in terms of understanding human relationships among workers, particularly groups. The way the workers were motivated, counselled, led, and communicated proved very effective. This highlights the recognition of the human factor and constitutes the essence of the ‘</a:t>
            </a:r>
            <a:r>
              <a:rPr lang="en-US" sz="2400" b="1" u="sng" dirty="0">
                <a:solidFill>
                  <a:srgbClr val="FF0000"/>
                </a:solidFill>
                <a:latin typeface="Times New Roman" panose="02020603050405020304" pitchFamily="18" charset="0"/>
                <a:cs typeface="Times New Roman" panose="02020603050405020304" pitchFamily="18" charset="0"/>
              </a:rPr>
              <a:t>Hawthorne effect</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xmlns="" val="3003563832"/>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8AFE81D3-C244-1F07-2153-2048351A3127}"/>
              </a:ext>
            </a:extLst>
          </p:cNvPr>
          <p:cNvPicPr>
            <a:picLocks noGrp="1" noChangeAspect="1"/>
          </p:cNvPicPr>
          <p:nvPr>
            <p:ph idx="1"/>
          </p:nvPr>
        </p:nvPicPr>
        <p:blipFill>
          <a:blip r:embed="rId2"/>
          <a:stretch>
            <a:fillRect/>
          </a:stretch>
        </p:blipFill>
        <p:spPr>
          <a:xfrm>
            <a:off x="1262269" y="417443"/>
            <a:ext cx="8140147" cy="5624583"/>
          </a:xfrm>
          <a:prstGeom prst="rect">
            <a:avLst/>
          </a:prstGeom>
        </p:spPr>
      </p:pic>
    </p:spTree>
    <p:extLst>
      <p:ext uri="{BB962C8B-B14F-4D97-AF65-F5344CB8AC3E}">
        <p14:creationId xmlns:p14="http://schemas.microsoft.com/office/powerpoint/2010/main" xmlns="" val="3126121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B5C834-871E-93B1-5B78-246AE28E0394}"/>
              </a:ext>
            </a:extLst>
          </p:cNvPr>
          <p:cNvSpPr>
            <a:spLocks noGrp="1"/>
          </p:cNvSpPr>
          <p:nvPr>
            <p:ph type="title"/>
          </p:nvPr>
        </p:nvSpPr>
        <p:spPr>
          <a:xfrm>
            <a:off x="677334" y="1818968"/>
            <a:ext cx="8596668" cy="2703870"/>
          </a:xfrm>
        </p:spPr>
        <p:txBody>
          <a:bodyPr>
            <a:normAutofit fontScale="90000"/>
          </a:bodyPr>
          <a:lstStyle/>
          <a:p>
            <a:pPr algn="ctr"/>
            <a:r>
              <a:rPr lang="en-IN" sz="7200" b="1" dirty="0">
                <a:solidFill>
                  <a:srgbClr val="FF0000"/>
                </a:solidFill>
                <a:latin typeface="Times New Roman" pitchFamily="18" charset="0"/>
                <a:cs typeface="Times New Roman" pitchFamily="18" charset="0"/>
              </a:rPr>
              <a:t>MASLOW’S </a:t>
            </a:r>
            <a:br>
              <a:rPr lang="en-IN" sz="7200" b="1" dirty="0">
                <a:solidFill>
                  <a:srgbClr val="FF0000"/>
                </a:solidFill>
                <a:latin typeface="Times New Roman" pitchFamily="18" charset="0"/>
                <a:cs typeface="Times New Roman" pitchFamily="18" charset="0"/>
              </a:rPr>
            </a:br>
            <a:r>
              <a:rPr lang="en-IN" sz="7200" b="1" dirty="0">
                <a:solidFill>
                  <a:srgbClr val="FF0000"/>
                </a:solidFill>
                <a:latin typeface="Times New Roman" pitchFamily="18" charset="0"/>
                <a:cs typeface="Times New Roman" pitchFamily="18" charset="0"/>
              </a:rPr>
              <a:t> THEORY</a:t>
            </a:r>
            <a:r>
              <a:rPr lang="en-IN" sz="3600" dirty="0">
                <a:solidFill>
                  <a:srgbClr val="FF0000"/>
                </a:solidFill>
                <a:latin typeface="Times New Roman" pitchFamily="18" charset="0"/>
                <a:cs typeface="Times New Roman" pitchFamily="18" charset="0"/>
              </a:rPr>
              <a:t/>
            </a:r>
            <a:br>
              <a:rPr lang="en-IN" sz="3600" dirty="0">
                <a:solidFill>
                  <a:srgbClr val="FF0000"/>
                </a:solidFill>
                <a:latin typeface="Times New Roman" pitchFamily="18" charset="0"/>
                <a:cs typeface="Times New Roman" pitchFamily="18" charset="0"/>
              </a:rPr>
            </a:br>
            <a:endParaRPr lang="en-US" dirty="0">
              <a:solidFill>
                <a:srgbClr val="FF0000"/>
              </a:solidFill>
            </a:endParaRPr>
          </a:p>
        </p:txBody>
      </p:sp>
    </p:spTree>
    <p:extLst>
      <p:ext uri="{BB962C8B-B14F-4D97-AF65-F5344CB8AC3E}">
        <p14:creationId xmlns:p14="http://schemas.microsoft.com/office/powerpoint/2010/main" xmlns="" val="865338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63DCE1-95E1-C30E-DD4E-56F09455D7AB}"/>
              </a:ext>
            </a:extLst>
          </p:cNvPr>
          <p:cNvSpPr>
            <a:spLocks noGrp="1"/>
          </p:cNvSpPr>
          <p:nvPr>
            <p:ph type="title"/>
          </p:nvPr>
        </p:nvSpPr>
        <p:spPr/>
        <p:txBody>
          <a:bodyPr/>
          <a:lstStyle/>
          <a:p>
            <a:r>
              <a:rPr lang="en-IN" sz="3600" b="1" dirty="0">
                <a:solidFill>
                  <a:srgbClr val="FF0000"/>
                </a:solidFill>
                <a:latin typeface="Times New Roman" pitchFamily="18" charset="0"/>
                <a:cs typeface="Times New Roman" pitchFamily="18" charset="0"/>
              </a:rPr>
              <a:t>Maslow's Hierarchy of Needs Theory</a:t>
            </a:r>
            <a:r>
              <a:rPr lang="en-IN" sz="3600" dirty="0">
                <a:solidFill>
                  <a:srgbClr val="FF0000"/>
                </a:solidFill>
                <a:latin typeface="Times New Roman" pitchFamily="18" charset="0"/>
                <a:cs typeface="Times New Roman" pitchFamily="18" charset="0"/>
              </a:rPr>
              <a:t/>
            </a:r>
            <a:br>
              <a:rPr lang="en-IN" sz="3600" dirty="0">
                <a:solidFill>
                  <a:srgbClr val="FF0000"/>
                </a:solidFill>
                <a:latin typeface="Times New Roman" pitchFamily="18" charset="0"/>
                <a:cs typeface="Times New Roman" pitchFamily="18" charset="0"/>
              </a:rPr>
            </a:br>
            <a:endParaRPr lang="en-US" dirty="0">
              <a:solidFill>
                <a:srgbClr val="FF0000"/>
              </a:solidFill>
            </a:endParaRPr>
          </a:p>
        </p:txBody>
      </p:sp>
      <p:sp>
        <p:nvSpPr>
          <p:cNvPr id="3" name="Content Placeholder 2">
            <a:extLst>
              <a:ext uri="{FF2B5EF4-FFF2-40B4-BE49-F238E27FC236}">
                <a16:creationId xmlns:a16="http://schemas.microsoft.com/office/drawing/2014/main" xmlns="" id="{B946FAA9-EE48-40EF-1F2A-526571471D60}"/>
              </a:ext>
            </a:extLst>
          </p:cNvPr>
          <p:cNvSpPr>
            <a:spLocks noGrp="1"/>
          </p:cNvSpPr>
          <p:nvPr>
            <p:ph idx="1"/>
          </p:nvPr>
        </p:nvSpPr>
        <p:spPr>
          <a:xfrm>
            <a:off x="677333" y="2160589"/>
            <a:ext cx="10442951" cy="3880773"/>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In a 1943 paper titled "A Theory of Human Motivation," American psychologist </a:t>
            </a:r>
            <a:r>
              <a:rPr lang="en-US" sz="2400" b="1" dirty="0">
                <a:solidFill>
                  <a:srgbClr val="FF0000"/>
                </a:solidFill>
                <a:latin typeface="Times New Roman" panose="02020603050405020304" pitchFamily="18" charset="0"/>
                <a:cs typeface="Times New Roman" panose="02020603050405020304" pitchFamily="18" charset="0"/>
              </a:rPr>
              <a:t>Abraham Maslow </a:t>
            </a:r>
            <a:r>
              <a:rPr lang="en-US" sz="2400" dirty="0">
                <a:latin typeface="Times New Roman" panose="02020603050405020304" pitchFamily="18" charset="0"/>
                <a:cs typeface="Times New Roman" panose="02020603050405020304" pitchFamily="18" charset="0"/>
              </a:rPr>
              <a:t>theorized that human decision-making is undergirded by a hierarchy of psychological needs. In his initial paper and a subsequent 1954 book titled ‘</a:t>
            </a:r>
            <a:r>
              <a:rPr lang="en-US" sz="2400" b="1" dirty="0">
                <a:solidFill>
                  <a:srgbClr val="FF0000"/>
                </a:solidFill>
                <a:latin typeface="Times New Roman" panose="02020603050405020304" pitchFamily="18" charset="0"/>
                <a:cs typeface="Times New Roman" panose="02020603050405020304" pitchFamily="18" charset="0"/>
              </a:rPr>
              <a:t>Motivation and Personality</a:t>
            </a:r>
            <a:r>
              <a:rPr lang="en-US" sz="2400" dirty="0">
                <a:latin typeface="Times New Roman" panose="02020603050405020304" pitchFamily="18" charset="0"/>
                <a:cs typeface="Times New Roman" panose="02020603050405020304" pitchFamily="18" charset="0"/>
              </a:rPr>
              <a:t>’, Maslow proposed that five core needs form the basis for human behavioral motivation.</a:t>
            </a:r>
          </a:p>
          <a:p>
            <a:pPr marL="0" indent="0" algn="just">
              <a:buNone/>
            </a:pPr>
            <a:r>
              <a:rPr lang="en-US" sz="2400" dirty="0">
                <a:latin typeface="Times New Roman" panose="02020603050405020304" pitchFamily="18" charset="0"/>
                <a:cs typeface="Times New Roman" panose="02020603050405020304" pitchFamily="18" charset="0"/>
              </a:rPr>
              <a:t>Maslow's theory presents his hierarchy of needs in a pyramid shape, with basic needs at the bottom of the pyramid and more high-level, intangible needs at the top. A person can only move on to addressing the higher-level needs when their basic needs are adequately fulfilled.</a:t>
            </a:r>
          </a:p>
        </p:txBody>
      </p:sp>
    </p:spTree>
    <p:extLst>
      <p:ext uri="{BB962C8B-B14F-4D97-AF65-F5344CB8AC3E}">
        <p14:creationId xmlns:p14="http://schemas.microsoft.com/office/powerpoint/2010/main" xmlns="" val="817434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141C25-BD96-86E4-E0D6-F8BED0F49DEC}"/>
              </a:ext>
            </a:extLst>
          </p:cNvPr>
          <p:cNvSpPr>
            <a:spLocks noGrp="1"/>
          </p:cNvSpPr>
          <p:nvPr>
            <p:ph type="title"/>
          </p:nvPr>
        </p:nvSpPr>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5 LEVELS OF MASLOW’S HIERARCHY OF NEEDS</a:t>
            </a:r>
          </a:p>
        </p:txBody>
      </p:sp>
      <p:sp>
        <p:nvSpPr>
          <p:cNvPr id="3" name="Content Placeholder 2">
            <a:extLst>
              <a:ext uri="{FF2B5EF4-FFF2-40B4-BE49-F238E27FC236}">
                <a16:creationId xmlns:a16="http://schemas.microsoft.com/office/drawing/2014/main" xmlns="" id="{0890EB4C-8607-23AA-5485-EF4913212FB5}"/>
              </a:ext>
            </a:extLst>
          </p:cNvPr>
          <p:cNvSpPr>
            <a:spLocks noGrp="1"/>
          </p:cNvSpPr>
          <p:nvPr>
            <p:ph idx="1"/>
          </p:nvPr>
        </p:nvSpPr>
        <p:spPr>
          <a:xfrm>
            <a:off x="2340076" y="2160589"/>
            <a:ext cx="6933925" cy="3880773"/>
          </a:xfrm>
        </p:spPr>
        <p:txBody>
          <a:bodyPr/>
          <a:lstStyle/>
          <a:p>
            <a:pPr>
              <a:buClr>
                <a:srgbClr val="FF0000"/>
              </a:buClr>
              <a:buSzPct val="100000"/>
              <a:buFont typeface="+mj-lt"/>
              <a:buAutoNum type="arabicPeriod"/>
            </a:pPr>
            <a:r>
              <a:rPr lang="en-US" sz="2800" b="1" i="0" dirty="0">
                <a:solidFill>
                  <a:schemeClr val="tx2">
                    <a:lumMod val="75000"/>
                  </a:schemeClr>
                </a:solidFill>
                <a:effectLst/>
                <a:latin typeface="Times New Roman" panose="02020603050405020304" pitchFamily="18" charset="0"/>
                <a:cs typeface="Times New Roman" panose="02020603050405020304" pitchFamily="18" charset="0"/>
              </a:rPr>
              <a:t>Physiological needs</a:t>
            </a:r>
          </a:p>
          <a:p>
            <a:pPr>
              <a:buClr>
                <a:srgbClr val="FF0000"/>
              </a:buClr>
              <a:buSzPct val="100000"/>
              <a:buFont typeface="+mj-lt"/>
              <a:buAutoNum type="arabicPeriod"/>
            </a:pPr>
            <a:r>
              <a:rPr lang="en-US" sz="2800" b="1" i="0" dirty="0">
                <a:solidFill>
                  <a:schemeClr val="tx2">
                    <a:lumMod val="75000"/>
                  </a:schemeClr>
                </a:solidFill>
                <a:effectLst/>
                <a:latin typeface="Times New Roman" panose="02020603050405020304" pitchFamily="18" charset="0"/>
                <a:cs typeface="Times New Roman" panose="02020603050405020304" pitchFamily="18" charset="0"/>
              </a:rPr>
              <a:t>Safety needs</a:t>
            </a:r>
            <a:endParaRPr lang="en-US" sz="2800" b="1" dirty="0">
              <a:solidFill>
                <a:schemeClr val="tx2">
                  <a:lumMod val="75000"/>
                </a:schemeClr>
              </a:solidFill>
              <a:latin typeface="Times New Roman" panose="02020603050405020304" pitchFamily="18" charset="0"/>
              <a:cs typeface="Times New Roman" panose="02020603050405020304" pitchFamily="18" charset="0"/>
            </a:endParaRPr>
          </a:p>
          <a:p>
            <a:pPr>
              <a:buClr>
                <a:srgbClr val="FF0000"/>
              </a:buClr>
              <a:buSzPct val="100000"/>
              <a:buFont typeface="+mj-lt"/>
              <a:buAutoNum type="arabicPeriod"/>
            </a:pPr>
            <a:r>
              <a:rPr lang="en-US" sz="2800" b="1" i="0" dirty="0">
                <a:solidFill>
                  <a:schemeClr val="tx2">
                    <a:lumMod val="75000"/>
                  </a:schemeClr>
                </a:solidFill>
                <a:effectLst/>
                <a:latin typeface="Times New Roman" panose="02020603050405020304" pitchFamily="18" charset="0"/>
                <a:cs typeface="Times New Roman" panose="02020603050405020304" pitchFamily="18" charset="0"/>
              </a:rPr>
              <a:t>Love and belonging needs</a:t>
            </a:r>
          </a:p>
          <a:p>
            <a:pPr>
              <a:buClr>
                <a:srgbClr val="FF0000"/>
              </a:buClr>
              <a:buSzPct val="100000"/>
              <a:buFont typeface="+mj-lt"/>
              <a:buAutoNum type="arabicPeriod"/>
            </a:pPr>
            <a:r>
              <a:rPr lang="en-US" sz="2800" b="1" i="0" dirty="0">
                <a:solidFill>
                  <a:schemeClr val="tx2">
                    <a:lumMod val="75000"/>
                  </a:schemeClr>
                </a:solidFill>
                <a:effectLst/>
                <a:latin typeface="Times New Roman" panose="02020603050405020304" pitchFamily="18" charset="0"/>
                <a:cs typeface="Times New Roman" panose="02020603050405020304" pitchFamily="18" charset="0"/>
              </a:rPr>
              <a:t>Esteem needs</a:t>
            </a:r>
            <a:endParaRPr lang="en-US" sz="2800" b="1" dirty="0">
              <a:solidFill>
                <a:schemeClr val="tx2">
                  <a:lumMod val="75000"/>
                </a:schemeClr>
              </a:solidFill>
              <a:latin typeface="Times New Roman" panose="02020603050405020304" pitchFamily="18" charset="0"/>
              <a:cs typeface="Times New Roman" panose="02020603050405020304" pitchFamily="18" charset="0"/>
            </a:endParaRPr>
          </a:p>
          <a:p>
            <a:pPr>
              <a:buClr>
                <a:srgbClr val="FF0000"/>
              </a:buClr>
              <a:buSzPct val="100000"/>
              <a:buFont typeface="+mj-lt"/>
              <a:buAutoNum type="arabicPeriod"/>
            </a:pPr>
            <a:r>
              <a:rPr lang="en-US" sz="2800" b="1" i="0" dirty="0">
                <a:solidFill>
                  <a:schemeClr val="tx2">
                    <a:lumMod val="75000"/>
                  </a:schemeClr>
                </a:solidFill>
                <a:effectLst/>
                <a:latin typeface="Times New Roman" panose="02020603050405020304" pitchFamily="18" charset="0"/>
                <a:cs typeface="Times New Roman" panose="02020603050405020304" pitchFamily="18" charset="0"/>
              </a:rPr>
              <a:t>Self-actualization needs</a:t>
            </a:r>
            <a:endParaRPr lang="en-US" b="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900917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1C9370-727A-1848-BADD-5BBEF191AAFF}"/>
              </a:ext>
            </a:extLst>
          </p:cNvPr>
          <p:cNvSpPr>
            <a:spLocks noGrp="1"/>
          </p:cNvSpPr>
          <p:nvPr>
            <p:ph type="title"/>
          </p:nvPr>
        </p:nvSpPr>
        <p:spPr/>
        <p:txBody>
          <a:bodyPr/>
          <a:lstStyle/>
          <a:p>
            <a:pPr algn="ctr"/>
            <a:r>
              <a:rPr lang="en-US" sz="3600" b="1" dirty="0">
                <a:latin typeface="Times New Roman" pitchFamily="18" charset="0"/>
                <a:cs typeface="Times New Roman" pitchFamily="18" charset="0"/>
              </a:rPr>
              <a:t>IMPORTANCE OF MANAGEMENT</a:t>
            </a:r>
            <a:br>
              <a:rPr lang="en-US" sz="3600" b="1" dirty="0">
                <a:latin typeface="Times New Roman" pitchFamily="18" charset="0"/>
                <a:cs typeface="Times New Roman" pitchFamily="18" charset="0"/>
              </a:rPr>
            </a:br>
            <a:endParaRPr lang="en-US" b="1" dirty="0"/>
          </a:p>
        </p:txBody>
      </p:sp>
      <p:sp>
        <p:nvSpPr>
          <p:cNvPr id="3" name="Content Placeholder 2">
            <a:extLst>
              <a:ext uri="{FF2B5EF4-FFF2-40B4-BE49-F238E27FC236}">
                <a16:creationId xmlns:a16="http://schemas.microsoft.com/office/drawing/2014/main" xmlns="" id="{DF4CA927-55C8-480F-2481-D66166AC2351}"/>
              </a:ext>
            </a:extLst>
          </p:cNvPr>
          <p:cNvSpPr>
            <a:spLocks noGrp="1"/>
          </p:cNvSpPr>
          <p:nvPr>
            <p:ph idx="1"/>
          </p:nvPr>
        </p:nvSpPr>
        <p:spPr>
          <a:xfrm>
            <a:off x="2029884" y="1722439"/>
            <a:ext cx="8596668" cy="3880773"/>
          </a:xfrm>
        </p:spPr>
        <p:txBody>
          <a:bodyPr/>
          <a:lstStyle/>
          <a:p>
            <a:pPr>
              <a:buFont typeface="Wingdings" panose="05000000000000000000" pitchFamily="2" charset="2"/>
              <a:buChar char="ü"/>
            </a:pPr>
            <a:r>
              <a:rPr lang="en-US" sz="2800" b="1" dirty="0">
                <a:latin typeface="Times New Roman" pitchFamily="18" charset="0"/>
                <a:cs typeface="Times New Roman" pitchFamily="18" charset="0"/>
              </a:rPr>
              <a:t>Achievement if objectives</a:t>
            </a:r>
          </a:p>
          <a:p>
            <a:pPr>
              <a:buFont typeface="Wingdings" panose="05000000000000000000" pitchFamily="2" charset="2"/>
              <a:buChar char="ü"/>
            </a:pPr>
            <a:r>
              <a:rPr lang="en-US" sz="2800" b="1" dirty="0">
                <a:latin typeface="Times New Roman" pitchFamily="18" charset="0"/>
                <a:cs typeface="Times New Roman" pitchFamily="18" charset="0"/>
              </a:rPr>
              <a:t>Increasing productivity</a:t>
            </a:r>
          </a:p>
          <a:p>
            <a:pPr>
              <a:buFont typeface="Wingdings" panose="05000000000000000000" pitchFamily="2" charset="2"/>
              <a:buChar char="ü"/>
            </a:pPr>
            <a:r>
              <a:rPr lang="en-US" sz="2800" b="1" dirty="0">
                <a:latin typeface="Times New Roman" pitchFamily="18" charset="0"/>
                <a:cs typeface="Times New Roman" pitchFamily="18" charset="0"/>
              </a:rPr>
              <a:t>Facing competition</a:t>
            </a:r>
          </a:p>
          <a:p>
            <a:pPr>
              <a:buFont typeface="Wingdings" panose="05000000000000000000" pitchFamily="2" charset="2"/>
              <a:buChar char="ü"/>
            </a:pPr>
            <a:r>
              <a:rPr lang="en-US" sz="2800" b="1" dirty="0">
                <a:latin typeface="Times New Roman" pitchFamily="18" charset="0"/>
                <a:cs typeface="Times New Roman" pitchFamily="18" charset="0"/>
              </a:rPr>
              <a:t>Exercising  positive influence</a:t>
            </a:r>
          </a:p>
          <a:p>
            <a:pPr>
              <a:buFont typeface="Wingdings" panose="05000000000000000000" pitchFamily="2" charset="2"/>
              <a:buChar char="ü"/>
            </a:pPr>
            <a:r>
              <a:rPr lang="en-US" sz="2800" b="1" dirty="0">
                <a:latin typeface="Times New Roman" pitchFamily="18" charset="0"/>
                <a:cs typeface="Times New Roman" pitchFamily="18" charset="0"/>
              </a:rPr>
              <a:t>Modern and scientific innovation</a:t>
            </a:r>
          </a:p>
          <a:p>
            <a:pPr>
              <a:buFont typeface="Wingdings" panose="05000000000000000000" pitchFamily="2" charset="2"/>
              <a:buChar char="ü"/>
            </a:pPr>
            <a:r>
              <a:rPr lang="en-US" sz="2800" b="1" dirty="0">
                <a:latin typeface="Times New Roman" pitchFamily="18" charset="0"/>
                <a:cs typeface="Times New Roman" pitchFamily="18" charset="0"/>
              </a:rPr>
              <a:t>Management necessary to all organization</a:t>
            </a: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xmlns="" val="1637216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low's Hierarchy of Needs Explained">
            <a:extLst>
              <a:ext uri="{FF2B5EF4-FFF2-40B4-BE49-F238E27FC236}">
                <a16:creationId xmlns:a16="http://schemas.microsoft.com/office/drawing/2014/main" xmlns="" id="{CBBB4240-1AF4-8A28-43FE-8A1E22E2CD9E}"/>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036983" y="611739"/>
            <a:ext cx="8816008" cy="49288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564905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F506D36D-45BE-31F2-4DBD-95E251762CDF}"/>
              </a:ext>
            </a:extLst>
          </p:cNvPr>
          <p:cNvPicPr>
            <a:picLocks noGrp="1" noChangeAspect="1"/>
          </p:cNvPicPr>
          <p:nvPr>
            <p:ph idx="1"/>
          </p:nvPr>
        </p:nvPicPr>
        <p:blipFill>
          <a:blip r:embed="rId2"/>
          <a:stretch>
            <a:fillRect/>
          </a:stretch>
        </p:blipFill>
        <p:spPr>
          <a:xfrm>
            <a:off x="1570383" y="367748"/>
            <a:ext cx="8050695" cy="5674277"/>
          </a:xfrm>
          <a:prstGeom prst="rect">
            <a:avLst/>
          </a:prstGeom>
        </p:spPr>
      </p:pic>
    </p:spTree>
    <p:extLst>
      <p:ext uri="{BB962C8B-B14F-4D97-AF65-F5344CB8AC3E}">
        <p14:creationId xmlns:p14="http://schemas.microsoft.com/office/powerpoint/2010/main" xmlns="" val="2897698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FFA9FE4-7B30-090D-3883-5FE4E1FBAFC4}"/>
              </a:ext>
            </a:extLst>
          </p:cNvPr>
          <p:cNvSpPr>
            <a:spLocks noGrp="1"/>
          </p:cNvSpPr>
          <p:nvPr>
            <p:ph idx="1"/>
          </p:nvPr>
        </p:nvSpPr>
        <p:spPr>
          <a:xfrm>
            <a:off x="677333" y="1012723"/>
            <a:ext cx="9685867" cy="5028640"/>
          </a:xfrm>
        </p:spPr>
        <p:txBody>
          <a:bodyPr>
            <a:normAutofit fontScale="92500" lnSpcReduction="20000"/>
          </a:bodyPr>
          <a:lstStyle/>
          <a:p>
            <a:pPr marL="0" indent="0" algn="just">
              <a:buNone/>
            </a:pPr>
            <a:r>
              <a:rPr lang="en-US" sz="2200" b="1" i="0" dirty="0">
                <a:solidFill>
                  <a:schemeClr val="tx2">
                    <a:lumMod val="75000"/>
                  </a:schemeClr>
                </a:solidFill>
                <a:effectLst/>
                <a:latin typeface="Times New Roman" panose="02020603050405020304" pitchFamily="18" charset="0"/>
                <a:cs typeface="Times New Roman" panose="02020603050405020304" pitchFamily="18" charset="0"/>
              </a:rPr>
              <a:t>1.Physiological needs:</a:t>
            </a:r>
            <a:r>
              <a:rPr lang="en-US" sz="2200" b="1" dirty="0">
                <a:solidFill>
                  <a:schemeClr val="tx2">
                    <a:lumMod val="75000"/>
                  </a:schemeClr>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Include need for food, sleep, warmth, shelter, sex, and others. These are basic needs and if these are not satisfied, one does not think of needs at the higher level.</a:t>
            </a:r>
          </a:p>
          <a:p>
            <a:pPr marL="0" indent="0" algn="just">
              <a:buNone/>
            </a:pPr>
            <a:r>
              <a:rPr lang="en-US" sz="2200" b="1" dirty="0">
                <a:latin typeface="Times New Roman" panose="02020603050405020304" pitchFamily="18" charset="0"/>
                <a:cs typeface="Times New Roman" panose="02020603050405020304" pitchFamily="18" charset="0"/>
              </a:rPr>
              <a:t>2.</a:t>
            </a:r>
            <a:r>
              <a:rPr lang="en-US" sz="2200" b="1" i="0" dirty="0">
                <a:solidFill>
                  <a:schemeClr val="tx2">
                    <a:lumMod val="75000"/>
                  </a:schemeClr>
                </a:solidFill>
                <a:effectLst/>
                <a:latin typeface="Times New Roman" panose="02020603050405020304" pitchFamily="18" charset="0"/>
                <a:cs typeface="Times New Roman" panose="02020603050405020304" pitchFamily="18" charset="0"/>
              </a:rPr>
              <a:t> Safety needs:</a:t>
            </a:r>
            <a:r>
              <a:rPr lang="en-US" sz="2200" b="1" dirty="0">
                <a:solidFill>
                  <a:schemeClr val="tx2">
                    <a:lumMod val="75000"/>
                  </a:schemeClr>
                </a:solidFill>
                <a:latin typeface="Times New Roman" panose="02020603050405020304" pitchFamily="18" charset="0"/>
                <a:cs typeface="Times New Roman" panose="02020603050405020304" pitchFamily="18" charset="0"/>
              </a:rPr>
              <a:t>  </a:t>
            </a:r>
            <a:r>
              <a:rPr lang="en-US" sz="2200" dirty="0">
                <a:solidFill>
                  <a:schemeClr val="tx2">
                    <a:lumMod val="75000"/>
                  </a:schemeClr>
                </a:solidFill>
                <a:latin typeface="Times New Roman" panose="02020603050405020304" pitchFamily="18" charset="0"/>
                <a:cs typeface="Times New Roman" panose="02020603050405020304" pitchFamily="18" charset="0"/>
              </a:rPr>
              <a:t>Safety needs are also called security needs. These cover security, protection, job security, safety of property, availability of food or shelter on a continuing basis, and so on.</a:t>
            </a:r>
          </a:p>
          <a:p>
            <a:pPr marL="0" indent="0" algn="just">
              <a:buNone/>
            </a:pPr>
            <a:r>
              <a:rPr lang="en-US" sz="2200" b="1" dirty="0">
                <a:solidFill>
                  <a:schemeClr val="tx2">
                    <a:lumMod val="75000"/>
                  </a:schemeClr>
                </a:solidFill>
                <a:latin typeface="Times New Roman" panose="02020603050405020304" pitchFamily="18" charset="0"/>
                <a:cs typeface="Times New Roman" panose="02020603050405020304" pitchFamily="18" charset="0"/>
              </a:rPr>
              <a:t>3</a:t>
            </a:r>
            <a:r>
              <a:rPr lang="en-US" sz="2200" dirty="0">
                <a:solidFill>
                  <a:schemeClr val="tx2">
                    <a:lumMod val="75000"/>
                  </a:schemeClr>
                </a:solidFill>
                <a:latin typeface="Times New Roman" panose="02020603050405020304" pitchFamily="18" charset="0"/>
                <a:cs typeface="Times New Roman" panose="02020603050405020304" pitchFamily="18" charset="0"/>
              </a:rPr>
              <a:t>.</a:t>
            </a:r>
            <a:r>
              <a:rPr lang="en-US" sz="2200" b="1" i="0" dirty="0">
                <a:solidFill>
                  <a:schemeClr val="tx2">
                    <a:lumMod val="75000"/>
                  </a:schemeClr>
                </a:solidFill>
                <a:effectLst/>
                <a:latin typeface="Times New Roman" panose="02020603050405020304" pitchFamily="18" charset="0"/>
                <a:cs typeface="Times New Roman" panose="02020603050405020304" pitchFamily="18" charset="0"/>
              </a:rPr>
              <a:t> Love and belonging needs:</a:t>
            </a:r>
          </a:p>
          <a:p>
            <a:pPr marL="0" indent="0" algn="just">
              <a:buNone/>
            </a:pPr>
            <a:r>
              <a:rPr lang="en-US" sz="2200" i="0" dirty="0">
                <a:solidFill>
                  <a:schemeClr val="tx2">
                    <a:lumMod val="75000"/>
                  </a:schemeClr>
                </a:solidFill>
                <a:effectLst/>
                <a:latin typeface="Times New Roman" panose="02020603050405020304" pitchFamily="18" charset="0"/>
                <a:cs typeface="Times New Roman" panose="02020603050405020304" pitchFamily="18" charset="0"/>
              </a:rPr>
              <a:t>The social needs on the third level of Maslow’s hierarchy relate to human interaction and are the last of the so-called lower needs. Among these needs are friendships and family bonds—both with biological family (parents, siblings, children) and chosen family (spouses and partners). Physical and emotional intimacy ranging from sexual relationships to intimate emotional bonds are important to achieving a feeling of elevated kinship. Additionally, membership in social groups contributes to meeting this need, from belonging to a team of coworkers to forging an identity in a union, club, or group of hobbyists.</a:t>
            </a:r>
          </a:p>
          <a:p>
            <a:pPr marL="0" indent="0" algn="just">
              <a:buNone/>
            </a:pPr>
            <a:endParaRPr lang="en-US" sz="1800" b="1" dirty="0">
              <a:solidFill>
                <a:schemeClr val="tx2">
                  <a:lumMod val="75000"/>
                </a:schemeClr>
              </a:solidFill>
              <a:latin typeface="Times New Roman" panose="02020603050405020304" pitchFamily="18" charset="0"/>
              <a:cs typeface="Times New Roman" panose="02020603050405020304" pitchFamily="18" charset="0"/>
            </a:endParaRPr>
          </a:p>
          <a:p>
            <a:pPr marL="0" indent="0" algn="just">
              <a:buNone/>
            </a:pPr>
            <a:endParaRPr lang="en-US" sz="1800" b="1" i="0" dirty="0">
              <a:solidFill>
                <a:schemeClr val="tx2">
                  <a:lumMod val="75000"/>
                </a:schemeClr>
              </a:solidFill>
              <a:effectLst/>
              <a:latin typeface="Times New Roman" panose="02020603050405020304" pitchFamily="18" charset="0"/>
              <a:cs typeface="Times New Roman" panose="02020603050405020304" pitchFamily="18" charset="0"/>
            </a:endParaRPr>
          </a:p>
          <a:p>
            <a:pPr marL="0" indent="0">
              <a:buNone/>
            </a:pPr>
            <a:r>
              <a:rPr lang="en-US" b="1" dirty="0">
                <a:solidFill>
                  <a:schemeClr val="tx2">
                    <a:lumMod val="75000"/>
                  </a:schemeClr>
                </a:solidFill>
                <a:latin typeface="Times New Roman" panose="02020603050405020304" pitchFamily="18" charset="0"/>
                <a:cs typeface="Times New Roman" panose="02020603050405020304" pitchFamily="18" charset="0"/>
              </a:rPr>
              <a:t>             </a:t>
            </a:r>
            <a:endParaRPr lang="en-US" sz="1800" b="1" i="0" dirty="0">
              <a:solidFill>
                <a:schemeClr val="tx2">
                  <a:lumMod val="75000"/>
                </a:schemeClr>
              </a:solidFill>
              <a:effectLst/>
              <a:latin typeface="Times New Roman" panose="02020603050405020304" pitchFamily="18" charset="0"/>
              <a:cs typeface="Times New Roman" panose="02020603050405020304" pitchFamily="18" charset="0"/>
            </a:endParaRPr>
          </a:p>
          <a:p>
            <a:pPr marL="0" indent="0">
              <a:buNone/>
            </a:pPr>
            <a:endParaRPr lang="en-US" sz="1800" dirty="0">
              <a:solidFill>
                <a:schemeClr val="tx2">
                  <a:lumMod val="75000"/>
                </a:schemeClr>
              </a:solidFill>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5977865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1A2F6B1-725B-E7B4-3674-396233E523F4}"/>
              </a:ext>
            </a:extLst>
          </p:cNvPr>
          <p:cNvSpPr>
            <a:spLocks noGrp="1"/>
          </p:cNvSpPr>
          <p:nvPr>
            <p:ph idx="1"/>
          </p:nvPr>
        </p:nvSpPr>
        <p:spPr>
          <a:xfrm>
            <a:off x="677334" y="1160207"/>
            <a:ext cx="10688756" cy="4881156"/>
          </a:xfrm>
        </p:spPr>
        <p:txBody>
          <a:bodyPr/>
          <a:lstStyle/>
          <a:p>
            <a:pPr marL="0" indent="0" algn="just">
              <a:buNone/>
            </a:pPr>
            <a:r>
              <a:rPr lang="en-US" sz="1800" b="1" i="0" dirty="0">
                <a:solidFill>
                  <a:schemeClr val="tx2">
                    <a:lumMod val="75000"/>
                  </a:schemeClr>
                </a:solidFill>
                <a:effectLst/>
                <a:latin typeface="Times New Roman" panose="02020603050405020304" pitchFamily="18" charset="0"/>
                <a:cs typeface="Times New Roman" panose="02020603050405020304" pitchFamily="18" charset="0"/>
              </a:rPr>
              <a:t>4. Esteem needs:</a:t>
            </a:r>
          </a:p>
          <a:p>
            <a:pPr marL="0" indent="0" algn="just">
              <a:buNone/>
            </a:pPr>
            <a:r>
              <a:rPr lang="en-US" sz="1800" i="0" dirty="0">
                <a:solidFill>
                  <a:schemeClr val="tx2">
                    <a:lumMod val="75000"/>
                  </a:schemeClr>
                </a:solidFill>
                <a:effectLst/>
                <a:latin typeface="Times New Roman" panose="02020603050405020304" pitchFamily="18" charset="0"/>
                <a:cs typeface="Times New Roman" panose="02020603050405020304" pitchFamily="18" charset="0"/>
              </a:rPr>
              <a:t>Maslow states that one does not stop with affiliation or acceptance needs. One goes one step beyond. One wants to be respected and garlanded. To satisfy the esteem needs, people want to feel more prestigious, politically very strong and powerful, or enjoy better status.</a:t>
            </a:r>
          </a:p>
          <a:p>
            <a:pPr marL="0" indent="0" algn="just">
              <a:buNone/>
            </a:pPr>
            <a:r>
              <a:rPr lang="en-US" sz="1800" b="1" i="0" dirty="0">
                <a:solidFill>
                  <a:schemeClr val="tx2">
                    <a:lumMod val="75000"/>
                  </a:schemeClr>
                </a:solidFill>
                <a:effectLst/>
                <a:latin typeface="Times New Roman" panose="02020603050405020304" pitchFamily="18" charset="0"/>
                <a:cs typeface="Times New Roman" panose="02020603050405020304" pitchFamily="18" charset="0"/>
              </a:rPr>
              <a:t>5. Self-actualization needs: </a:t>
            </a:r>
          </a:p>
          <a:p>
            <a:pPr marL="0" indent="0" algn="just">
              <a:buNone/>
            </a:pPr>
            <a:r>
              <a:rPr lang="en-US" sz="1800" i="0" dirty="0">
                <a:solidFill>
                  <a:schemeClr val="tx2">
                    <a:lumMod val="75000"/>
                  </a:schemeClr>
                </a:solidFill>
                <a:effectLst/>
                <a:latin typeface="Times New Roman" panose="02020603050405020304" pitchFamily="18" charset="0"/>
                <a:cs typeface="Times New Roman" panose="02020603050405020304" pitchFamily="18" charset="0"/>
              </a:rPr>
              <a:t>Self-actualization needs include education, skill development—the refining of talents in areas such as music, athletics, design, cooking, and gardening—caring for others, and broader goals like learning a new language, traveling to new places, and winning awards.</a:t>
            </a: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Finally, when he is successful in the exports, he feels that he has achieved what he is capable of achieving! What he has achieved is the self-</a:t>
            </a:r>
            <a:r>
              <a:rPr lang="en-US" sz="2000" dirty="0" err="1">
                <a:latin typeface="Times New Roman" panose="02020603050405020304" pitchFamily="18" charset="0"/>
                <a:cs typeface="Times New Roman" panose="02020603050405020304" pitchFamily="18" charset="0"/>
              </a:rPr>
              <a:t>actualisation</a:t>
            </a:r>
            <a:r>
              <a:rPr lang="en-US" sz="2000" dirty="0">
                <a:latin typeface="Times New Roman" panose="02020603050405020304" pitchFamily="18" charset="0"/>
                <a:cs typeface="Times New Roman" panose="02020603050405020304" pitchFamily="18" charset="0"/>
              </a:rPr>
              <a:t> need.</a:t>
            </a:r>
          </a:p>
        </p:txBody>
      </p:sp>
    </p:spTree>
    <p:extLst>
      <p:ext uri="{BB962C8B-B14F-4D97-AF65-F5344CB8AC3E}">
        <p14:creationId xmlns:p14="http://schemas.microsoft.com/office/powerpoint/2010/main" xmlns="" val="188241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4F0328D-59C3-61D8-66A1-614A072AA76D}"/>
              </a:ext>
            </a:extLst>
          </p:cNvPr>
          <p:cNvSpPr>
            <a:spLocks noGrp="1"/>
          </p:cNvSpPr>
          <p:nvPr>
            <p:ph idx="1"/>
          </p:nvPr>
        </p:nvSpPr>
        <p:spPr>
          <a:xfrm>
            <a:off x="772337" y="747252"/>
            <a:ext cx="8596668" cy="3836624"/>
          </a:xfrm>
        </p:spPr>
        <p:txBody>
          <a:bodyPr>
            <a:normAutofit/>
          </a:bodyPr>
          <a:lstStyle/>
          <a:p>
            <a:r>
              <a:rPr lang="en-US" dirty="0">
                <a:solidFill>
                  <a:srgbClr val="0070C0"/>
                </a:solidFill>
                <a:hlinkClick r:id="rId2">
                  <a:extLst>
                    <a:ext uri="{A12FA001-AC4F-418D-AE19-62706E023703}">
                      <ahyp:hlinkClr xmlns:ahyp="http://schemas.microsoft.com/office/drawing/2018/hyperlinkcolor" xmlns="" val="tx"/>
                    </a:ext>
                  </a:extLst>
                </a:hlinkClick>
              </a:rPr>
              <a:t>https://www.simplilearn.com/principles-of-management-by-henri-fayol-article#:~:text=3.-,Discipline,should%20be%20met%20by%20everyone</a:t>
            </a:r>
            <a:r>
              <a:rPr lang="en-US" dirty="0">
                <a:solidFill>
                  <a:srgbClr val="0070C0"/>
                </a:solidFill>
              </a:rPr>
              <a:t>.</a:t>
            </a:r>
          </a:p>
          <a:p>
            <a:r>
              <a:rPr lang="en-US" dirty="0">
                <a:solidFill>
                  <a:srgbClr val="0070C0"/>
                </a:solidFill>
                <a:hlinkClick r:id="rId3">
                  <a:extLst>
                    <a:ext uri="{A12FA001-AC4F-418D-AE19-62706E023703}">
                      <ahyp:hlinkClr xmlns:ahyp="http://schemas.microsoft.com/office/drawing/2018/hyperlinkcolor" xmlns="" val="tx"/>
                    </a:ext>
                  </a:extLst>
                </a:hlinkClick>
              </a:rPr>
              <a:t>https://www.geeksforgeeks.org/14-principles-of-management-by-henri-fayol/</a:t>
            </a:r>
            <a:endParaRPr lang="en-US" dirty="0">
              <a:solidFill>
                <a:srgbClr val="0070C0"/>
              </a:solidFill>
            </a:endParaRPr>
          </a:p>
          <a:p>
            <a:r>
              <a:rPr lang="en-US" dirty="0">
                <a:hlinkClick r:id="rId4"/>
              </a:rPr>
              <a:t>https://theinvestorsbook.com/scientific-management.html</a:t>
            </a:r>
            <a:endParaRPr lang="en-US" dirty="0"/>
          </a:p>
          <a:p>
            <a:r>
              <a:rPr lang="en-US" dirty="0">
                <a:hlinkClick r:id="rId5"/>
              </a:rPr>
              <a:t>https://www.slideshare.net/pgp4149/elton-mayo-ppt</a:t>
            </a:r>
            <a:endParaRPr lang="en-US" dirty="0"/>
          </a:p>
          <a:p>
            <a:r>
              <a:rPr lang="en-US" dirty="0"/>
              <a:t>https://www.masterclass.com/articles/a-guide-to-the-5-levels-of-maslows-hierarchy-of-needs</a:t>
            </a:r>
          </a:p>
          <a:p>
            <a:endParaRPr lang="en-US" dirty="0"/>
          </a:p>
        </p:txBody>
      </p:sp>
    </p:spTree>
    <p:extLst>
      <p:ext uri="{BB962C8B-B14F-4D97-AF65-F5344CB8AC3E}">
        <p14:creationId xmlns:p14="http://schemas.microsoft.com/office/powerpoint/2010/main" xmlns="" val="3941018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7796E76-AFC9-337E-3E89-7067212ADD1A}"/>
              </a:ext>
            </a:extLst>
          </p:cNvPr>
          <p:cNvSpPr>
            <a:spLocks noGrp="1"/>
          </p:cNvSpPr>
          <p:nvPr>
            <p:ph type="title"/>
          </p:nvPr>
        </p:nvSpPr>
        <p:spPr>
          <a:xfrm>
            <a:off x="1449388" y="2314575"/>
            <a:ext cx="8596312" cy="2638424"/>
          </a:xfrm>
        </p:spPr>
        <p:txBody>
          <a:bodyPr>
            <a:normAutofit/>
          </a:bodyPr>
          <a:lstStyle/>
          <a:p>
            <a:pPr algn="ct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Black" panose="020B0A04020102020204" pitchFamily="34" charset="0"/>
                <a:cs typeface="Times New Roman" pitchFamily="18" charset="0"/>
              </a:rPr>
              <a:t>FUNCTIONS OF </a:t>
            </a:r>
            <a:b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Black" panose="020B0A04020102020204" pitchFamily="34" charset="0"/>
                <a:cs typeface="Times New Roman" pitchFamily="18" charset="0"/>
              </a:rPr>
            </a:b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Black" panose="020B0A04020102020204" pitchFamily="34" charset="0"/>
                <a:cs typeface="Times New Roman" pitchFamily="18" charset="0"/>
              </a:rPr>
              <a:t>MANAGEMENT</a:t>
            </a:r>
          </a:p>
        </p:txBody>
      </p:sp>
    </p:spTree>
    <p:extLst>
      <p:ext uri="{BB962C8B-B14F-4D97-AF65-F5344CB8AC3E}">
        <p14:creationId xmlns:p14="http://schemas.microsoft.com/office/powerpoint/2010/main" xmlns="" val="395299036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emplate/>
  <TotalTime>1388</TotalTime>
  <Words>3423</Words>
  <Application>Microsoft Office PowerPoint</Application>
  <PresentationFormat>Custom</PresentationFormat>
  <Paragraphs>228</Paragraphs>
  <Slides>84</Slides>
  <Notes>1</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Facet</vt:lpstr>
      <vt:lpstr>MANAGEMENT  SCIENCE FOR ENGINEERS</vt:lpstr>
      <vt:lpstr>   UNIT-I INTRODUCTION </vt:lpstr>
      <vt:lpstr>INTRODUCTION TO MANAGEMENT</vt:lpstr>
      <vt:lpstr>Definitions of Management </vt:lpstr>
      <vt:lpstr>NATURE AND FEATURES OF MANAGEMENT </vt:lpstr>
      <vt:lpstr>Management is a Group Activity</vt:lpstr>
      <vt:lpstr>Slide 7</vt:lpstr>
      <vt:lpstr>IMPORTANCE OF MANAGEMENT </vt:lpstr>
      <vt:lpstr>FUNCTIONS OF  MANAGEMENT</vt:lpstr>
      <vt:lpstr>Slide 10</vt:lpstr>
      <vt:lpstr>FUNCTIONS OF  MANAGEMENT</vt:lpstr>
      <vt:lpstr>Slide 12</vt:lpstr>
      <vt:lpstr>POSDCORB</vt:lpstr>
      <vt:lpstr>Slide 14</vt:lpstr>
      <vt:lpstr>PLANNING</vt:lpstr>
      <vt:lpstr>Slide 16</vt:lpstr>
      <vt:lpstr>STAFFING</vt:lpstr>
      <vt:lpstr>DIRECTING</vt:lpstr>
      <vt:lpstr>COORDINATING</vt:lpstr>
      <vt:lpstr>CONTROLLING</vt:lpstr>
      <vt:lpstr>REPORTING </vt:lpstr>
      <vt:lpstr>Slide 22</vt:lpstr>
      <vt:lpstr>Slide 23</vt:lpstr>
      <vt:lpstr>5M’S MANAGEMENT</vt:lpstr>
      <vt:lpstr>Slide 25</vt:lpstr>
      <vt:lpstr>Slide 26</vt:lpstr>
      <vt:lpstr>Slide 27</vt:lpstr>
      <vt:lpstr>LEVELS OF MANAGEMENT </vt:lpstr>
      <vt:lpstr>Slide 29</vt:lpstr>
      <vt:lpstr>Slide 30</vt:lpstr>
      <vt:lpstr>ADMINISTRATIVE MANAGEMENT</vt:lpstr>
      <vt:lpstr>ADMINISTRATIVE MANAGEMENT</vt:lpstr>
      <vt:lpstr>Slide 33</vt:lpstr>
      <vt:lpstr>Slide 34</vt:lpstr>
      <vt:lpstr>1.DIVISION OF WORK </vt:lpstr>
      <vt:lpstr>2.AUTHORITY AND RESPONSIBILITY </vt:lpstr>
      <vt:lpstr>3.DISCIPLINE</vt:lpstr>
      <vt:lpstr>4.UNITY OF COMMAND</vt:lpstr>
      <vt:lpstr>5. UNITY OF DIRECTION </vt:lpstr>
      <vt:lpstr>6.SUBORDINATION OF INDIVIDUAL INTEREST  TO GROUP INTEREST </vt:lpstr>
      <vt:lpstr>7.REMUNERATION</vt:lpstr>
      <vt:lpstr>8.CENTRALIZATION</vt:lpstr>
      <vt:lpstr>9. SCALAR CHAIN </vt:lpstr>
      <vt:lpstr>10.ORDER</vt:lpstr>
      <vt:lpstr>11.EQUITY</vt:lpstr>
      <vt:lpstr>12. STABILITY OF TENURE OF PERSONAL </vt:lpstr>
      <vt:lpstr>13.INITIATIVE</vt:lpstr>
      <vt:lpstr>14. Esprit de Corps  </vt:lpstr>
      <vt:lpstr> TAYLOR’S SCIENTIFIC MANAGEMENT THEORY</vt:lpstr>
      <vt:lpstr>PRINCIPLES OF  SCIENTIFIC MANAGEMENT</vt:lpstr>
      <vt:lpstr>Slide 51</vt:lpstr>
      <vt:lpstr>Slide 52</vt:lpstr>
      <vt:lpstr>Slide 53</vt:lpstr>
      <vt:lpstr>PRINCIPLES OF  SCIENTIFIC MANAGEMENT</vt:lpstr>
      <vt:lpstr>Slide 55</vt:lpstr>
      <vt:lpstr>SCIENCE NOT RULE OF THUMB </vt:lpstr>
      <vt:lpstr>HARMONY, NOT DISCORD</vt:lpstr>
      <vt:lpstr>COOPERATION, NOT INDIVIDUALISM</vt:lpstr>
      <vt:lpstr>DEVELOPMENT OF EACH AND EVERY PERSON TO HIS OR HER GREATEST EFFICIENCY AND PROSPERITY</vt:lpstr>
      <vt:lpstr>MAYO’S  MANAGEMENT  THEORY </vt:lpstr>
      <vt:lpstr> HUMAN RELATIONS PERIOD</vt:lpstr>
      <vt:lpstr>MAYO’S MANAGEMENT THEORY </vt:lpstr>
      <vt:lpstr>Slide 63</vt:lpstr>
      <vt:lpstr>MAYO’S MANAGEMENT THEORY </vt:lpstr>
      <vt:lpstr>THE HAWTHORNE EXPERIMENTS</vt:lpstr>
      <vt:lpstr>Slide 66</vt:lpstr>
      <vt:lpstr>Slide 67</vt:lpstr>
      <vt:lpstr>Slide 68</vt:lpstr>
      <vt:lpstr>Slide 69</vt:lpstr>
      <vt:lpstr>Slide 70</vt:lpstr>
      <vt:lpstr>Slide 71</vt:lpstr>
      <vt:lpstr>Slide 72</vt:lpstr>
      <vt:lpstr>Slide 73</vt:lpstr>
      <vt:lpstr>Slide 74</vt:lpstr>
      <vt:lpstr>Slide 75</vt:lpstr>
      <vt:lpstr>Slide 76</vt:lpstr>
      <vt:lpstr>MASLOW’S   THEORY </vt:lpstr>
      <vt:lpstr>Maslow's Hierarchy of Needs Theory </vt:lpstr>
      <vt:lpstr>5 LEVELS OF MASLOW’S HIERARCHY OF NEEDS</vt:lpstr>
      <vt:lpstr>Slide 80</vt:lpstr>
      <vt:lpstr>Slide 81</vt:lpstr>
      <vt:lpstr>Slide 82</vt:lpstr>
      <vt:lpstr>Slide 83</vt:lpstr>
      <vt:lpstr>Slide 84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SCIENCE</dc:title>
  <dc:creator>Uma Maheswara Reddy Seelam</dc:creator>
  <cp:lastModifiedBy>Sony</cp:lastModifiedBy>
  <cp:revision>102</cp:revision>
  <dcterms:created xsi:type="dcterms:W3CDTF">2023-07-09T06:02:14Z</dcterms:created>
  <dcterms:modified xsi:type="dcterms:W3CDTF">2024-07-29T06:18:33Z</dcterms:modified>
</cp:coreProperties>
</file>